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y="5143500" cx="9144000"/>
  <p:notesSz cx="6858000" cy="9144000"/>
  <p:embeddedFontLst>
    <p:embeddedFont>
      <p:font typeface="Playfair Display"/>
      <p:regular r:id="rId43"/>
      <p:bold r:id="rId44"/>
      <p:italic r:id="rId45"/>
      <p:boldItalic r:id="rId46"/>
    </p:embeddedFont>
    <p:embeddedFont>
      <p:font typeface="Montserrat"/>
      <p:regular r:id="rId47"/>
      <p:bold r:id="rId48"/>
      <p:italic r:id="rId49"/>
      <p:boldItalic r:id="rId50"/>
    </p:embeddedFont>
    <p:embeddedFont>
      <p:font typeface="Oswald"/>
      <p:regular r:id="rId51"/>
      <p:bold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Milia Weis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0D167CD1-C392-4B59-90D2-B3857CC56085}">
  <a:tblStyle styleId="{0D167CD1-C392-4B59-90D2-B3857CC56085}"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font" Target="fonts/PlayfairDisplay-bold.fntdata"/><Relationship Id="rId43" Type="http://schemas.openxmlformats.org/officeDocument/2006/relationships/font" Target="fonts/PlayfairDisplay-regular.fntdata"/><Relationship Id="rId46" Type="http://schemas.openxmlformats.org/officeDocument/2006/relationships/font" Target="fonts/PlayfairDisplay-boldItalic.fntdata"/><Relationship Id="rId45" Type="http://schemas.openxmlformats.org/officeDocument/2006/relationships/font" Target="fonts/PlayfairDisplay-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Montserrat-bold.fntdata"/><Relationship Id="rId47" Type="http://schemas.openxmlformats.org/officeDocument/2006/relationships/font" Target="fonts/Montserrat-regular.fntdata"/><Relationship Id="rId49" Type="http://schemas.openxmlformats.org/officeDocument/2006/relationships/font" Target="fonts/Montserrat-italic.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Oswald-regular.fntdata"/><Relationship Id="rId50" Type="http://schemas.openxmlformats.org/officeDocument/2006/relationships/font" Target="fonts/Montserrat-boldItalic.fntdata"/><Relationship Id="rId52" Type="http://schemas.openxmlformats.org/officeDocument/2006/relationships/font" Target="fonts/Oswald-bold.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9-07-15T17:56:14.910">
    <p:pos x="6000" y="0"/>
    <p:text>add pictures from task</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 name="Shape 54"/>
        <p:cNvGrpSpPr/>
        <p:nvPr/>
      </p:nvGrpSpPr>
      <p:grpSpPr>
        <a:xfrm>
          <a:off x="0" y="0"/>
          <a:ext cx="0" cy="0"/>
          <a:chOff x="0" y="0"/>
          <a:chExt cx="0" cy="0"/>
        </a:xfrm>
      </p:grpSpPr>
      <p:sp>
        <p:nvSpPr>
          <p:cNvPr id="55" name="Google Shape;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5d34157d5f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5d34157d5f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5d34157d5f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5d34157d5f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5d99f309fa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5d99f309f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5d34157d5f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5d34157d5f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5dd1fb9de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5dd1fb9de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5dcb5684c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5dcb5684c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5d34157d5f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5d34157d5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5d99f309f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5d99f309f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5d34157d5f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5d34157d5f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5d34157d5f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5d34157d5f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Google Shape;61;g5d34157d5f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5d34157d5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5d34157d5f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5d34157d5f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5d34157d5f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5d34157d5f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5d34157d5f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5d34157d5f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5d46febab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5d46febab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5d99f309fa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5d99f309fa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5d34157d5f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5d34157d5f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5d99f309fa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5d99f309fa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5dd1fb9de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5dd1fb9de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5d34157d5f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5d34157d5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5d99f309fa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5d99f309fa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Google Shape;67;g5d99f309f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5d99f309f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5dd1fb9de5_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5dd1fb9de5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5dd1fb9de5_2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5dd1fb9de5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5dd1fb9de5_2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5dd1fb9de5_2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5dd1fb9de5_2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5dd1fb9de5_2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5dd1fb9de5_2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5dd1fb9de5_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5d34157d5f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5d34157d5f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5d34157d5f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5d34157d5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5d34157d5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5d34157d5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5d34157d5f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5d34157d5f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5dcb5684c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5dcb5684c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5d34157d5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5d34157d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5d99f309fa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5d99f309fa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4358475" y="0"/>
            <a:ext cx="38532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3" name="Google Shape;13;p2"/>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Autofit/>
          </a:bodyPr>
          <a:lstStyle>
            <a:lvl1pPr lv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4" name="Google Shape;14;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highlight>
                  <a:schemeClr val="dk1"/>
                </a:highlight>
              </a:defRPr>
            </a:lvl1pPr>
            <a:lvl2pPr indent="-317500" lvl="1" marL="914400" algn="ctr">
              <a:spcBef>
                <a:spcPts val="1600"/>
              </a:spcBef>
              <a:spcAft>
                <a:spcPts val="0"/>
              </a:spcAft>
              <a:buSzPts val="1400"/>
              <a:buChar char="○"/>
              <a:defRPr>
                <a:highlight>
                  <a:schemeClr val="dk1"/>
                </a:highlight>
              </a:defRPr>
            </a:lvl2pPr>
            <a:lvl3pPr indent="-317500" lvl="2" marL="1371600" algn="ctr">
              <a:spcBef>
                <a:spcPts val="1600"/>
              </a:spcBef>
              <a:spcAft>
                <a:spcPts val="0"/>
              </a:spcAft>
              <a:buSzPts val="1400"/>
              <a:buChar char="■"/>
              <a:defRPr>
                <a:highlight>
                  <a:schemeClr val="dk1"/>
                </a:highlight>
              </a:defRPr>
            </a:lvl3pPr>
            <a:lvl4pPr indent="-317500" lvl="3" marL="1828800" algn="ctr">
              <a:spcBef>
                <a:spcPts val="1600"/>
              </a:spcBef>
              <a:spcAft>
                <a:spcPts val="0"/>
              </a:spcAft>
              <a:buSzPts val="1400"/>
              <a:buChar char="●"/>
              <a:defRPr>
                <a:highlight>
                  <a:schemeClr val="dk1"/>
                </a:highlight>
              </a:defRPr>
            </a:lvl4pPr>
            <a:lvl5pPr indent="-317500" lvl="4" marL="2286000" algn="ctr">
              <a:spcBef>
                <a:spcPts val="1600"/>
              </a:spcBef>
              <a:spcAft>
                <a:spcPts val="0"/>
              </a:spcAft>
              <a:buSzPts val="1400"/>
              <a:buChar char="○"/>
              <a:defRPr>
                <a:highlight>
                  <a:schemeClr val="dk1"/>
                </a:highlight>
              </a:defRPr>
            </a:lvl5pPr>
            <a:lvl6pPr indent="-317500" lvl="5" marL="2743200" algn="ctr">
              <a:spcBef>
                <a:spcPts val="1600"/>
              </a:spcBef>
              <a:spcAft>
                <a:spcPts val="0"/>
              </a:spcAft>
              <a:buSzPts val="1400"/>
              <a:buChar char="■"/>
              <a:defRPr>
                <a:highlight>
                  <a:schemeClr val="dk1"/>
                </a:highlight>
              </a:defRPr>
            </a:lvl6pPr>
            <a:lvl7pPr indent="-317500" lvl="6" marL="3200400" algn="ctr">
              <a:spcBef>
                <a:spcPts val="1600"/>
              </a:spcBef>
              <a:spcAft>
                <a:spcPts val="0"/>
              </a:spcAft>
              <a:buSzPts val="1400"/>
              <a:buChar char="●"/>
              <a:defRPr>
                <a:highlight>
                  <a:schemeClr val="dk1"/>
                </a:highlight>
              </a:defRPr>
            </a:lvl7pPr>
            <a:lvl8pPr indent="-317500" lvl="7" marL="3657600" algn="ctr">
              <a:spcBef>
                <a:spcPts val="1600"/>
              </a:spcBef>
              <a:spcAft>
                <a:spcPts val="0"/>
              </a:spcAft>
              <a:buSzPts val="1400"/>
              <a:buChar char="○"/>
              <a:defRPr>
                <a:highlight>
                  <a:schemeClr val="dk1"/>
                </a:highlight>
              </a:defRPr>
            </a:lvl8pPr>
            <a:lvl9pPr indent="-317500" lvl="8" marL="4114800" algn="ctr">
              <a:spcBef>
                <a:spcPts val="1600"/>
              </a:spcBef>
              <a:spcAft>
                <a:spcPts val="1600"/>
              </a:spcAft>
              <a:buSzPts val="1400"/>
              <a:buChar char="■"/>
              <a:defRPr>
                <a:highlight>
                  <a:schemeClr val="dk1"/>
                </a:highlight>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5"/>
        </a:solidFill>
      </p:bgPr>
    </p:bg>
    <p:spTree>
      <p:nvGrpSpPr>
        <p:cNvPr id="15"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8" name="Google Shape;18;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 name="Google Shape;21;p4"/>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5"/>
          <p:cNvSpPr txBox="1"/>
          <p:nvPr>
            <p:ph idx="1" type="body"/>
          </p:nvPr>
        </p:nvSpPr>
        <p:spPr>
          <a:xfrm>
            <a:off x="311700" y="1234050"/>
            <a:ext cx="3999900" cy="33348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234050"/>
            <a:ext cx="3999900" cy="33348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37" name="Google Shape;37;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9"/>
          <p:cNvSpPr txBox="1"/>
          <p:nvPr>
            <p:ph type="title"/>
          </p:nvPr>
        </p:nvSpPr>
        <p:spPr>
          <a:xfrm>
            <a:off x="265500" y="1081675"/>
            <a:ext cx="4045200" cy="17862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9214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highlight>
                  <a:schemeClr val="lt1"/>
                </a:highlight>
              </a:defRPr>
            </a:lvl1pPr>
            <a:lvl2pPr indent="-317500" lvl="1" marL="914400">
              <a:spcBef>
                <a:spcPts val="1600"/>
              </a:spcBef>
              <a:spcAft>
                <a:spcPts val="0"/>
              </a:spcAft>
              <a:buSzPts val="1400"/>
              <a:buChar char="○"/>
              <a:defRPr>
                <a:highlight>
                  <a:schemeClr val="lt1"/>
                </a:highlight>
              </a:defRPr>
            </a:lvl2pPr>
            <a:lvl3pPr indent="-317500" lvl="2" marL="1371600">
              <a:spcBef>
                <a:spcPts val="1600"/>
              </a:spcBef>
              <a:spcAft>
                <a:spcPts val="0"/>
              </a:spcAft>
              <a:buSzPts val="1400"/>
              <a:buChar char="■"/>
              <a:defRPr>
                <a:highlight>
                  <a:schemeClr val="lt1"/>
                </a:highlight>
              </a:defRPr>
            </a:lvl3pPr>
            <a:lvl4pPr indent="-317500" lvl="3" marL="1828800">
              <a:spcBef>
                <a:spcPts val="1600"/>
              </a:spcBef>
              <a:spcAft>
                <a:spcPts val="0"/>
              </a:spcAft>
              <a:buSzPts val="1400"/>
              <a:buChar char="●"/>
              <a:defRPr>
                <a:highlight>
                  <a:schemeClr val="lt1"/>
                </a:highlight>
              </a:defRPr>
            </a:lvl4pPr>
            <a:lvl5pPr indent="-317500" lvl="4" marL="2286000">
              <a:spcBef>
                <a:spcPts val="1600"/>
              </a:spcBef>
              <a:spcAft>
                <a:spcPts val="0"/>
              </a:spcAft>
              <a:buSzPts val="1400"/>
              <a:buChar char="○"/>
              <a:defRPr>
                <a:highlight>
                  <a:schemeClr val="lt1"/>
                </a:highlight>
              </a:defRPr>
            </a:lvl5pPr>
            <a:lvl6pPr indent="-317500" lvl="5" marL="2743200">
              <a:spcBef>
                <a:spcPts val="1600"/>
              </a:spcBef>
              <a:spcAft>
                <a:spcPts val="0"/>
              </a:spcAft>
              <a:buSzPts val="1400"/>
              <a:buChar char="■"/>
              <a:defRPr>
                <a:highlight>
                  <a:schemeClr val="lt1"/>
                </a:highlight>
              </a:defRPr>
            </a:lvl6pPr>
            <a:lvl7pPr indent="-317500" lvl="6" marL="3200400">
              <a:spcBef>
                <a:spcPts val="1600"/>
              </a:spcBef>
              <a:spcAft>
                <a:spcPts val="0"/>
              </a:spcAft>
              <a:buSzPts val="1400"/>
              <a:buChar char="●"/>
              <a:defRPr>
                <a:highlight>
                  <a:schemeClr val="lt1"/>
                </a:highlight>
              </a:defRPr>
            </a:lvl7pPr>
            <a:lvl8pPr indent="-317500" lvl="7" marL="3657600">
              <a:spcBef>
                <a:spcPts val="1600"/>
              </a:spcBef>
              <a:spcAft>
                <a:spcPts val="0"/>
              </a:spcAft>
              <a:buSzPts val="1400"/>
              <a:buChar char="○"/>
              <a:defRPr>
                <a:highlight>
                  <a:schemeClr val="lt1"/>
                </a:highlight>
              </a:defRPr>
            </a:lvl8pPr>
            <a:lvl9pPr indent="-317500" lvl="8" marL="4114800">
              <a:spcBef>
                <a:spcPts val="1600"/>
              </a:spcBef>
              <a:spcAft>
                <a:spcPts val="1600"/>
              </a:spcAft>
              <a:buSzPts val="1400"/>
              <a:buChar char="■"/>
              <a:defRPr>
                <a:highlight>
                  <a:schemeClr val="lt1"/>
                </a:highlight>
              </a:defRPr>
            </a:lvl9pPr>
          </a:lstStyle>
          <a:p/>
        </p:txBody>
      </p:sp>
      <p:sp>
        <p:nvSpPr>
          <p:cNvPr id="44" name="Google Shape;44;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highlight>
                  <a:schemeClr val="dk1"/>
                </a:highlight>
              </a:defRPr>
            </a:lvl1pPr>
          </a:lstStyle>
          <a:p/>
        </p:txBody>
      </p:sp>
      <p:sp>
        <p:nvSpPr>
          <p:cNvPr id="47" name="Google Shape;47;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op">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7" name="Google Shape;7;p1"/>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www.youtube.com/watch?v=Xm_X5LJmrbw" TargetMode="Externa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image" Target="../media/image16.png"/><Relationship Id="rId8"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19.png"/><Relationship Id="rId5"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comments" Target="../comments/commen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22.png"/><Relationship Id="rId5"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www.preventblindness.org/healthy-diet-can-help-protect-vision"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www.preventblindness.org/healthy-diet-can-help-protect-vision"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www.youtube.com/watch?v=riApbjnhLfc" TargetMode="Externa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 name="Shape 57"/>
        <p:cNvGrpSpPr/>
        <p:nvPr/>
      </p:nvGrpSpPr>
      <p:grpSpPr>
        <a:xfrm>
          <a:off x="0" y="0"/>
          <a:ext cx="0" cy="0"/>
          <a:chOff x="0" y="0"/>
          <a:chExt cx="0" cy="0"/>
        </a:xfrm>
      </p:grpSpPr>
      <p:sp>
        <p:nvSpPr>
          <p:cNvPr id="58" name="Google Shape;58;p13"/>
          <p:cNvSpPr txBox="1"/>
          <p:nvPr>
            <p:ph type="ctrTitle"/>
          </p:nvPr>
        </p:nvSpPr>
        <p:spPr>
          <a:xfrm>
            <a:off x="344250" y="826700"/>
            <a:ext cx="8455500" cy="214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Handwashing and </a:t>
            </a:r>
            <a:endParaRPr/>
          </a:p>
          <a:p>
            <a:pPr indent="0" lvl="0" marL="0" rtl="0" algn="ctr">
              <a:spcBef>
                <a:spcPts val="0"/>
              </a:spcBef>
              <a:spcAft>
                <a:spcPts val="0"/>
              </a:spcAft>
              <a:buNone/>
            </a:pPr>
            <a:r>
              <a:rPr lang="en"/>
              <a:t>Food Choices </a:t>
            </a:r>
            <a:endParaRPr/>
          </a:p>
        </p:txBody>
      </p:sp>
      <p:sp>
        <p:nvSpPr>
          <p:cNvPr id="59" name="Google Shape;59;p13"/>
          <p:cNvSpPr txBox="1"/>
          <p:nvPr>
            <p:ph idx="1" type="subTitle"/>
          </p:nvPr>
        </p:nvSpPr>
        <p:spPr>
          <a:xfrm>
            <a:off x="344250" y="3550650"/>
            <a:ext cx="62214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Obj. 046: </a:t>
            </a:r>
            <a:r>
              <a:rPr lang="en" sz="2400">
                <a:solidFill>
                  <a:schemeClr val="dk1"/>
                </a:solidFill>
              </a:rPr>
              <a:t>Practice for </a:t>
            </a:r>
            <a:r>
              <a:rPr lang="en">
                <a:solidFill>
                  <a:schemeClr val="dk1"/>
                </a:solidFill>
              </a:rPr>
              <a:t>Task 1, Part 1</a:t>
            </a:r>
            <a:endParaRPr sz="2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115" name="Shape 115"/>
        <p:cNvGrpSpPr/>
        <p:nvPr/>
      </p:nvGrpSpPr>
      <p:grpSpPr>
        <a:xfrm>
          <a:off x="0" y="0"/>
          <a:ext cx="0" cy="0"/>
          <a:chOff x="0" y="0"/>
          <a:chExt cx="0" cy="0"/>
        </a:xfrm>
      </p:grpSpPr>
      <p:sp>
        <p:nvSpPr>
          <p:cNvPr id="116" name="Google Shape;116;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Cross-Contamination Video</a:t>
            </a:r>
            <a:endParaRPr/>
          </a:p>
        </p:txBody>
      </p:sp>
      <p:pic>
        <p:nvPicPr>
          <p:cNvPr descr="Learn how to prevent a sneaky food safety hazard that can show up at many points between purchasing and eating food: cross-contamination.&#10;&#10;For more information, visit http://fsis.usda.gov/foodsafety" id="117" name="Google Shape;117;p22" title="How Does Cross-Contamination Happen?">
            <a:hlinkClick r:id="rId3"/>
          </p:cNvPr>
          <p:cNvPicPr preferRelativeResize="0"/>
          <p:nvPr/>
        </p:nvPicPr>
        <p:blipFill>
          <a:blip r:embed="rId4">
            <a:alphaModFix/>
          </a:blip>
          <a:stretch>
            <a:fillRect/>
          </a:stretch>
        </p:blipFill>
        <p:spPr>
          <a:xfrm>
            <a:off x="2286000" y="1277300"/>
            <a:ext cx="4572000" cy="3429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121" name="Shape 121"/>
        <p:cNvGrpSpPr/>
        <p:nvPr/>
      </p:nvGrpSpPr>
      <p:grpSpPr>
        <a:xfrm>
          <a:off x="0" y="0"/>
          <a:ext cx="0" cy="0"/>
          <a:chOff x="0" y="0"/>
          <a:chExt cx="0" cy="0"/>
        </a:xfrm>
      </p:grpSpPr>
      <p:sp>
        <p:nvSpPr>
          <p:cNvPr id="122" name="Google Shape;122;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does Terrance do right? What does Terrance do wrong?</a:t>
            </a:r>
            <a:endParaRPr/>
          </a:p>
        </p:txBody>
      </p:sp>
      <p:sp>
        <p:nvSpPr>
          <p:cNvPr id="123" name="Google Shape;123;p23"/>
          <p:cNvSpPr txBox="1"/>
          <p:nvPr/>
        </p:nvSpPr>
        <p:spPr>
          <a:xfrm>
            <a:off x="1050150" y="1714500"/>
            <a:ext cx="5850600" cy="30000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rgbClr val="FFFFFF"/>
              </a:buClr>
              <a:buSzPts val="2400"/>
              <a:buFont typeface="Verdana"/>
              <a:buChar char="●"/>
            </a:pPr>
            <a:r>
              <a:rPr lang="en" sz="2400">
                <a:solidFill>
                  <a:srgbClr val="FFFFFF"/>
                </a:solidFill>
                <a:latin typeface="Verdana"/>
                <a:ea typeface="Verdana"/>
                <a:cs typeface="Verdana"/>
                <a:sym typeface="Verdana"/>
              </a:rPr>
              <a:t>When shopping</a:t>
            </a:r>
            <a:endParaRPr sz="2400">
              <a:solidFill>
                <a:srgbClr val="FFFFFF"/>
              </a:solidFill>
              <a:latin typeface="Verdana"/>
              <a:ea typeface="Verdana"/>
              <a:cs typeface="Verdana"/>
              <a:sym typeface="Verdana"/>
            </a:endParaRPr>
          </a:p>
          <a:p>
            <a:pPr indent="-381000" lvl="0" marL="457200" rtl="0" algn="l">
              <a:lnSpc>
                <a:spcPct val="115000"/>
              </a:lnSpc>
              <a:spcBef>
                <a:spcPts val="0"/>
              </a:spcBef>
              <a:spcAft>
                <a:spcPts val="0"/>
              </a:spcAft>
              <a:buClr>
                <a:srgbClr val="FFFFFF"/>
              </a:buClr>
              <a:buSzPts val="2400"/>
              <a:buFont typeface="Verdana"/>
              <a:buChar char="●"/>
            </a:pPr>
            <a:r>
              <a:rPr lang="en" sz="2400">
                <a:solidFill>
                  <a:srgbClr val="FFFFFF"/>
                </a:solidFill>
                <a:latin typeface="Verdana"/>
                <a:ea typeface="Verdana"/>
                <a:cs typeface="Verdana"/>
                <a:sym typeface="Verdana"/>
              </a:rPr>
              <a:t>In his refrigerator</a:t>
            </a:r>
            <a:endParaRPr sz="2400">
              <a:solidFill>
                <a:srgbClr val="FFFFFF"/>
              </a:solidFill>
              <a:latin typeface="Verdana"/>
              <a:ea typeface="Verdana"/>
              <a:cs typeface="Verdana"/>
              <a:sym typeface="Verdana"/>
            </a:endParaRPr>
          </a:p>
          <a:p>
            <a:pPr indent="-381000" lvl="0" marL="457200" rtl="0" algn="l">
              <a:lnSpc>
                <a:spcPct val="115000"/>
              </a:lnSpc>
              <a:spcBef>
                <a:spcPts val="0"/>
              </a:spcBef>
              <a:spcAft>
                <a:spcPts val="0"/>
              </a:spcAft>
              <a:buClr>
                <a:srgbClr val="FFFFFF"/>
              </a:buClr>
              <a:buSzPts val="2400"/>
              <a:buFont typeface="Verdana"/>
              <a:buChar char="●"/>
            </a:pPr>
            <a:r>
              <a:rPr lang="en" sz="2400">
                <a:solidFill>
                  <a:srgbClr val="FFFFFF"/>
                </a:solidFill>
                <a:latin typeface="Verdana"/>
                <a:ea typeface="Verdana"/>
                <a:cs typeface="Verdana"/>
                <a:sym typeface="Verdana"/>
              </a:rPr>
              <a:t>With a cutting board</a:t>
            </a:r>
            <a:endParaRPr sz="2400">
              <a:solidFill>
                <a:srgbClr val="FFFFFF"/>
              </a:solidFill>
              <a:latin typeface="Verdana"/>
              <a:ea typeface="Verdana"/>
              <a:cs typeface="Verdana"/>
              <a:sym typeface="Verdana"/>
            </a:endParaRPr>
          </a:p>
          <a:p>
            <a:pPr indent="-381000" lvl="0" marL="457200" rtl="0" algn="l">
              <a:lnSpc>
                <a:spcPct val="115000"/>
              </a:lnSpc>
              <a:spcBef>
                <a:spcPts val="0"/>
              </a:spcBef>
              <a:spcAft>
                <a:spcPts val="0"/>
              </a:spcAft>
              <a:buClr>
                <a:srgbClr val="FFFFFF"/>
              </a:buClr>
              <a:buSzPts val="2400"/>
              <a:buFont typeface="Verdana"/>
              <a:buChar char="●"/>
            </a:pPr>
            <a:r>
              <a:rPr lang="en" sz="2400">
                <a:solidFill>
                  <a:srgbClr val="FFFFFF"/>
                </a:solidFill>
                <a:latin typeface="Verdana"/>
                <a:ea typeface="Verdana"/>
                <a:cs typeface="Verdana"/>
                <a:sym typeface="Verdana"/>
              </a:rPr>
              <a:t>With washing his hands</a:t>
            </a:r>
            <a:endParaRPr sz="2400">
              <a:solidFill>
                <a:srgbClr val="FFFFFF"/>
              </a:solidFill>
              <a:latin typeface="Verdana"/>
              <a:ea typeface="Verdana"/>
              <a:cs typeface="Verdana"/>
              <a:sym typeface="Verdana"/>
            </a:endParaRPr>
          </a:p>
          <a:p>
            <a:pPr indent="-381000" lvl="0" marL="457200" rtl="0" algn="l">
              <a:lnSpc>
                <a:spcPct val="115000"/>
              </a:lnSpc>
              <a:spcBef>
                <a:spcPts val="0"/>
              </a:spcBef>
              <a:spcAft>
                <a:spcPts val="0"/>
              </a:spcAft>
              <a:buClr>
                <a:srgbClr val="FFFFFF"/>
              </a:buClr>
              <a:buSzPts val="2400"/>
              <a:buFont typeface="Verdana"/>
              <a:buChar char="●"/>
            </a:pPr>
            <a:r>
              <a:rPr lang="en" sz="2400">
                <a:solidFill>
                  <a:srgbClr val="FFFFFF"/>
                </a:solidFill>
                <a:latin typeface="Verdana"/>
                <a:ea typeface="Verdana"/>
                <a:cs typeface="Verdana"/>
                <a:sym typeface="Verdana"/>
              </a:rPr>
              <a:t>Using the food thermometer</a:t>
            </a:r>
            <a:endParaRPr sz="24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127" name="Shape 127"/>
        <p:cNvGrpSpPr/>
        <p:nvPr/>
      </p:nvGrpSpPr>
      <p:grpSpPr>
        <a:xfrm>
          <a:off x="0" y="0"/>
          <a:ext cx="0" cy="0"/>
          <a:chOff x="0" y="0"/>
          <a:chExt cx="0" cy="0"/>
        </a:xfrm>
      </p:grpSpPr>
      <p:sp>
        <p:nvSpPr>
          <p:cNvPr id="128" name="Google Shape;128;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Correct Temperatures</a:t>
            </a:r>
            <a:endParaRPr/>
          </a:p>
        </p:txBody>
      </p:sp>
      <p:pic>
        <p:nvPicPr>
          <p:cNvPr id="129" name="Google Shape;129;p24"/>
          <p:cNvPicPr preferRelativeResize="0"/>
          <p:nvPr/>
        </p:nvPicPr>
        <p:blipFill>
          <a:blip r:embed="rId3">
            <a:alphaModFix/>
          </a:blip>
          <a:stretch>
            <a:fillRect/>
          </a:stretch>
        </p:blipFill>
        <p:spPr>
          <a:xfrm>
            <a:off x="2209800" y="1148700"/>
            <a:ext cx="5139852" cy="3820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133" name="Shape 133"/>
        <p:cNvGrpSpPr/>
        <p:nvPr/>
      </p:nvGrpSpPr>
      <p:grpSpPr>
        <a:xfrm>
          <a:off x="0" y="0"/>
          <a:ext cx="0" cy="0"/>
          <a:chOff x="0" y="0"/>
          <a:chExt cx="0" cy="0"/>
        </a:xfrm>
      </p:grpSpPr>
      <p:sp>
        <p:nvSpPr>
          <p:cNvPr id="134" name="Google Shape;134;p25"/>
          <p:cNvSpPr txBox="1"/>
          <p:nvPr>
            <p:ph type="title"/>
          </p:nvPr>
        </p:nvSpPr>
        <p:spPr>
          <a:xfrm>
            <a:off x="0" y="295150"/>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Which are wrong??</a:t>
            </a:r>
            <a:endParaRPr/>
          </a:p>
        </p:txBody>
      </p:sp>
      <p:pic>
        <p:nvPicPr>
          <p:cNvPr id="135" name="Google Shape;135;p25"/>
          <p:cNvPicPr preferRelativeResize="0"/>
          <p:nvPr/>
        </p:nvPicPr>
        <p:blipFill>
          <a:blip r:embed="rId3">
            <a:alphaModFix/>
          </a:blip>
          <a:stretch>
            <a:fillRect/>
          </a:stretch>
        </p:blipFill>
        <p:spPr>
          <a:xfrm>
            <a:off x="225975" y="1017721"/>
            <a:ext cx="2498175" cy="2040879"/>
          </a:xfrm>
          <a:prstGeom prst="rect">
            <a:avLst/>
          </a:prstGeom>
          <a:noFill/>
          <a:ln>
            <a:noFill/>
          </a:ln>
        </p:spPr>
      </p:pic>
      <p:pic>
        <p:nvPicPr>
          <p:cNvPr id="136" name="Google Shape;136;p25"/>
          <p:cNvPicPr preferRelativeResize="0"/>
          <p:nvPr/>
        </p:nvPicPr>
        <p:blipFill>
          <a:blip r:embed="rId4">
            <a:alphaModFix/>
          </a:blip>
          <a:stretch>
            <a:fillRect/>
          </a:stretch>
        </p:blipFill>
        <p:spPr>
          <a:xfrm>
            <a:off x="2995625" y="246450"/>
            <a:ext cx="3551050" cy="2142875"/>
          </a:xfrm>
          <a:prstGeom prst="rect">
            <a:avLst/>
          </a:prstGeom>
          <a:noFill/>
          <a:ln>
            <a:noFill/>
          </a:ln>
        </p:spPr>
      </p:pic>
      <p:pic>
        <p:nvPicPr>
          <p:cNvPr id="137" name="Google Shape;137;p25"/>
          <p:cNvPicPr preferRelativeResize="0"/>
          <p:nvPr/>
        </p:nvPicPr>
        <p:blipFill>
          <a:blip r:embed="rId5">
            <a:alphaModFix/>
          </a:blip>
          <a:stretch>
            <a:fillRect/>
          </a:stretch>
        </p:blipFill>
        <p:spPr>
          <a:xfrm>
            <a:off x="3114675" y="2541725"/>
            <a:ext cx="3670513" cy="2449375"/>
          </a:xfrm>
          <a:prstGeom prst="rect">
            <a:avLst/>
          </a:prstGeom>
          <a:noFill/>
          <a:ln>
            <a:noFill/>
          </a:ln>
        </p:spPr>
      </p:pic>
      <p:pic>
        <p:nvPicPr>
          <p:cNvPr id="138" name="Google Shape;138;p25"/>
          <p:cNvPicPr preferRelativeResize="0"/>
          <p:nvPr/>
        </p:nvPicPr>
        <p:blipFill>
          <a:blip r:embed="rId6">
            <a:alphaModFix/>
          </a:blip>
          <a:stretch>
            <a:fillRect/>
          </a:stretch>
        </p:blipFill>
        <p:spPr>
          <a:xfrm>
            <a:off x="6605599" y="0"/>
            <a:ext cx="2438400" cy="1743075"/>
          </a:xfrm>
          <a:prstGeom prst="rect">
            <a:avLst/>
          </a:prstGeom>
          <a:noFill/>
          <a:ln>
            <a:noFill/>
          </a:ln>
        </p:spPr>
      </p:pic>
      <p:pic>
        <p:nvPicPr>
          <p:cNvPr id="139" name="Google Shape;139;p25"/>
          <p:cNvPicPr preferRelativeResize="0"/>
          <p:nvPr/>
        </p:nvPicPr>
        <p:blipFill>
          <a:blip r:embed="rId7">
            <a:alphaModFix/>
          </a:blip>
          <a:stretch>
            <a:fillRect/>
          </a:stretch>
        </p:blipFill>
        <p:spPr>
          <a:xfrm>
            <a:off x="6944700" y="2042075"/>
            <a:ext cx="2199300" cy="2663274"/>
          </a:xfrm>
          <a:prstGeom prst="rect">
            <a:avLst/>
          </a:prstGeom>
          <a:noFill/>
          <a:ln>
            <a:noFill/>
          </a:ln>
        </p:spPr>
      </p:pic>
      <p:pic>
        <p:nvPicPr>
          <p:cNvPr id="140" name="Google Shape;140;p25"/>
          <p:cNvPicPr preferRelativeResize="0"/>
          <p:nvPr/>
        </p:nvPicPr>
        <p:blipFill>
          <a:blip r:embed="rId8">
            <a:alphaModFix/>
          </a:blip>
          <a:stretch>
            <a:fillRect/>
          </a:stretch>
        </p:blipFill>
        <p:spPr>
          <a:xfrm>
            <a:off x="86397" y="3208487"/>
            <a:ext cx="2868776" cy="190416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144" name="Shape 144"/>
        <p:cNvGrpSpPr/>
        <p:nvPr/>
      </p:nvGrpSpPr>
      <p:grpSpPr>
        <a:xfrm>
          <a:off x="0" y="0"/>
          <a:ext cx="0" cy="0"/>
          <a:chOff x="0" y="0"/>
          <a:chExt cx="0" cy="0"/>
        </a:xfrm>
      </p:grpSpPr>
      <p:sp>
        <p:nvSpPr>
          <p:cNvPr id="145" name="Google Shape;145;p26"/>
          <p:cNvSpPr txBox="1"/>
          <p:nvPr>
            <p:ph type="title"/>
          </p:nvPr>
        </p:nvSpPr>
        <p:spPr>
          <a:xfrm>
            <a:off x="72300" y="259250"/>
            <a:ext cx="8999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wrong? How could Cross-Contamination be prevented?</a:t>
            </a:r>
            <a:endParaRPr/>
          </a:p>
        </p:txBody>
      </p:sp>
      <p:pic>
        <p:nvPicPr>
          <p:cNvPr id="146" name="Google Shape;146;p26"/>
          <p:cNvPicPr preferRelativeResize="0"/>
          <p:nvPr/>
        </p:nvPicPr>
        <p:blipFill>
          <a:blip r:embed="rId3">
            <a:alphaModFix/>
          </a:blip>
          <a:stretch>
            <a:fillRect/>
          </a:stretch>
        </p:blipFill>
        <p:spPr>
          <a:xfrm>
            <a:off x="-4" y="1182850"/>
            <a:ext cx="2832450" cy="1884850"/>
          </a:xfrm>
          <a:prstGeom prst="rect">
            <a:avLst/>
          </a:prstGeom>
          <a:noFill/>
          <a:ln>
            <a:noFill/>
          </a:ln>
        </p:spPr>
      </p:pic>
      <p:pic>
        <p:nvPicPr>
          <p:cNvPr id="147" name="Google Shape;147;p26"/>
          <p:cNvPicPr preferRelativeResize="0"/>
          <p:nvPr/>
        </p:nvPicPr>
        <p:blipFill rotWithShape="1">
          <a:blip r:embed="rId4">
            <a:alphaModFix/>
          </a:blip>
          <a:srcRect b="9755" l="0" r="0" t="0"/>
          <a:stretch/>
        </p:blipFill>
        <p:spPr>
          <a:xfrm>
            <a:off x="2832450" y="2427275"/>
            <a:ext cx="4030699" cy="2616249"/>
          </a:xfrm>
          <a:prstGeom prst="rect">
            <a:avLst/>
          </a:prstGeom>
          <a:noFill/>
          <a:ln>
            <a:noFill/>
          </a:ln>
        </p:spPr>
      </p:pic>
      <p:pic>
        <p:nvPicPr>
          <p:cNvPr id="148" name="Google Shape;148;p26"/>
          <p:cNvPicPr preferRelativeResize="0"/>
          <p:nvPr/>
        </p:nvPicPr>
        <p:blipFill>
          <a:blip r:embed="rId5">
            <a:alphaModFix/>
          </a:blip>
          <a:stretch>
            <a:fillRect/>
          </a:stretch>
        </p:blipFill>
        <p:spPr>
          <a:xfrm>
            <a:off x="6628550" y="1217700"/>
            <a:ext cx="2443150" cy="2708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7"/>
          <p:cNvSpPr txBox="1"/>
          <p:nvPr>
            <p:ph type="ctrTitle"/>
          </p:nvPr>
        </p:nvSpPr>
        <p:spPr>
          <a:xfrm>
            <a:off x="344250" y="1403850"/>
            <a:ext cx="8455500" cy="214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Analyzing Eating Habits</a:t>
            </a:r>
            <a:endParaRPr/>
          </a:p>
        </p:txBody>
      </p:sp>
      <p:sp>
        <p:nvSpPr>
          <p:cNvPr id="154" name="Google Shape;154;p27"/>
          <p:cNvSpPr txBox="1"/>
          <p:nvPr>
            <p:ph idx="1" type="subTitle"/>
          </p:nvPr>
        </p:nvSpPr>
        <p:spPr>
          <a:xfrm>
            <a:off x="344250" y="3550650"/>
            <a:ext cx="47244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Obj. 046: </a:t>
            </a:r>
            <a:r>
              <a:rPr lang="en" sz="2400">
                <a:solidFill>
                  <a:schemeClr val="dk1"/>
                </a:solidFill>
              </a:rPr>
              <a:t> </a:t>
            </a:r>
            <a:r>
              <a:rPr lang="en">
                <a:solidFill>
                  <a:schemeClr val="dk1"/>
                </a:solidFill>
              </a:rPr>
              <a:t>Practice for Task 2</a:t>
            </a: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7CC3"/>
        </a:solidFill>
      </p:bgPr>
    </p:bg>
    <p:spTree>
      <p:nvGrpSpPr>
        <p:cNvPr id="158" name="Shape 158"/>
        <p:cNvGrpSpPr/>
        <p:nvPr/>
      </p:nvGrpSpPr>
      <p:grpSpPr>
        <a:xfrm>
          <a:off x="0" y="0"/>
          <a:ext cx="0" cy="0"/>
          <a:chOff x="0" y="0"/>
          <a:chExt cx="0" cy="0"/>
        </a:xfrm>
      </p:grpSpPr>
      <p:sp>
        <p:nvSpPr>
          <p:cNvPr id="159" name="Google Shape;159;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 2</a:t>
            </a:r>
            <a:endParaRPr/>
          </a:p>
          <a:p>
            <a:pPr indent="0" lvl="0" marL="0" rtl="0" algn="l">
              <a:spcBef>
                <a:spcPts val="0"/>
              </a:spcBef>
              <a:spcAft>
                <a:spcPts val="0"/>
              </a:spcAft>
              <a:buNone/>
            </a:pPr>
            <a:r>
              <a:t/>
            </a:r>
            <a:endParaRPr/>
          </a:p>
        </p:txBody>
      </p:sp>
      <p:sp>
        <p:nvSpPr>
          <p:cNvPr id="160" name="Google Shape;160;p28"/>
          <p:cNvSpPr txBox="1"/>
          <p:nvPr/>
        </p:nvSpPr>
        <p:spPr>
          <a:xfrm>
            <a:off x="53400" y="1478750"/>
            <a:ext cx="8778900" cy="2078700"/>
          </a:xfrm>
          <a:prstGeom prst="rect">
            <a:avLst/>
          </a:prstGeom>
          <a:noFill/>
          <a:ln>
            <a:noFill/>
          </a:ln>
        </p:spPr>
        <p:txBody>
          <a:bodyPr anchorCtr="0" anchor="t" bIns="91425" lIns="91425" spcFirstLastPara="1" rIns="91425" wrap="square" tIns="91425">
            <a:noAutofit/>
          </a:bodyPr>
          <a:lstStyle/>
          <a:p>
            <a:pPr indent="-419100" lvl="0" marL="457200" rtl="0" algn="l">
              <a:lnSpc>
                <a:spcPct val="115000"/>
              </a:lnSpc>
              <a:spcBef>
                <a:spcPts val="0"/>
              </a:spcBef>
              <a:spcAft>
                <a:spcPts val="0"/>
              </a:spcAft>
              <a:buClr>
                <a:srgbClr val="FFFFFF"/>
              </a:buClr>
              <a:buSzPts val="3000"/>
              <a:buChar char="●"/>
            </a:pPr>
            <a:r>
              <a:rPr b="1" lang="en" sz="3000">
                <a:solidFill>
                  <a:srgbClr val="FFFFFF"/>
                </a:solidFill>
              </a:rPr>
              <a:t>What is difficult about eating in a healthy way?</a:t>
            </a:r>
            <a:endParaRPr b="1" sz="3000">
              <a:solidFill>
                <a:srgbClr val="FFFFFF"/>
              </a:solidFill>
            </a:endParaRPr>
          </a:p>
          <a:p>
            <a:pPr indent="-419100" lvl="0" marL="457200" rtl="0" algn="l">
              <a:lnSpc>
                <a:spcPct val="115000"/>
              </a:lnSpc>
              <a:spcBef>
                <a:spcPts val="0"/>
              </a:spcBef>
              <a:spcAft>
                <a:spcPts val="0"/>
              </a:spcAft>
              <a:buClr>
                <a:srgbClr val="FFFFFF"/>
              </a:buClr>
              <a:buSzPts val="3000"/>
              <a:buChar char="●"/>
            </a:pPr>
            <a:r>
              <a:rPr b="1" lang="en" sz="3000">
                <a:solidFill>
                  <a:srgbClr val="FFFFFF"/>
                </a:solidFill>
              </a:rPr>
              <a:t>How does your diet in the U.S. compare to your diet in another country?</a:t>
            </a:r>
            <a:endParaRPr b="1" sz="3000">
              <a:solidFill>
                <a:srgbClr val="FFFFFF"/>
              </a:solidFill>
            </a:endParaRPr>
          </a:p>
          <a:p>
            <a:pPr indent="-419100" lvl="0" marL="457200" rtl="0" algn="l">
              <a:lnSpc>
                <a:spcPct val="115000"/>
              </a:lnSpc>
              <a:spcBef>
                <a:spcPts val="0"/>
              </a:spcBef>
              <a:spcAft>
                <a:spcPts val="0"/>
              </a:spcAft>
              <a:buClr>
                <a:srgbClr val="FFFFFF"/>
              </a:buClr>
              <a:buSzPts val="3000"/>
              <a:buChar char="●"/>
            </a:pPr>
            <a:r>
              <a:rPr b="1" lang="en" sz="3000">
                <a:solidFill>
                  <a:srgbClr val="FFFFFF"/>
                </a:solidFill>
              </a:rPr>
              <a:t>Whose advice do you follow about your eating habits?</a:t>
            </a:r>
            <a:endParaRPr b="1" sz="30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7CC3"/>
        </a:solidFill>
      </p:bgPr>
    </p:bg>
    <p:spTree>
      <p:nvGrpSpPr>
        <p:cNvPr id="164" name="Shape 164"/>
        <p:cNvGrpSpPr/>
        <p:nvPr/>
      </p:nvGrpSpPr>
      <p:grpSpPr>
        <a:xfrm>
          <a:off x="0" y="0"/>
          <a:ext cx="0" cy="0"/>
          <a:chOff x="0" y="0"/>
          <a:chExt cx="0" cy="0"/>
        </a:xfrm>
      </p:grpSpPr>
      <p:sp>
        <p:nvSpPr>
          <p:cNvPr id="165" name="Google Shape;165;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 2 Key Words</a:t>
            </a:r>
            <a:endParaRPr/>
          </a:p>
        </p:txBody>
      </p:sp>
      <p:sp>
        <p:nvSpPr>
          <p:cNvPr id="166" name="Google Shape;166;p29"/>
          <p:cNvSpPr txBox="1"/>
          <p:nvPr>
            <p:ph idx="1" type="body"/>
          </p:nvPr>
        </p:nvSpPr>
        <p:spPr>
          <a:xfrm>
            <a:off x="311700" y="1234075"/>
            <a:ext cx="3106500" cy="333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Verdana"/>
              <a:buChar char="●"/>
            </a:pPr>
            <a:r>
              <a:rPr lang="en">
                <a:solidFill>
                  <a:srgbClr val="FFFFFF"/>
                </a:solidFill>
                <a:latin typeface="Verdana"/>
                <a:ea typeface="Verdana"/>
                <a:cs typeface="Verdana"/>
                <a:sym typeface="Verdana"/>
              </a:rPr>
              <a:t>Healthy/Unhealthy</a:t>
            </a:r>
            <a:endParaRPr>
              <a:solidFill>
                <a:srgbClr val="FFFFFF"/>
              </a:solidFill>
              <a:latin typeface="Verdana"/>
              <a:ea typeface="Verdana"/>
              <a:cs typeface="Verdana"/>
              <a:sym typeface="Verdana"/>
            </a:endParaRPr>
          </a:p>
          <a:p>
            <a:pPr indent="-342900" lvl="0" marL="457200" rtl="0" algn="l">
              <a:spcBef>
                <a:spcPts val="0"/>
              </a:spcBef>
              <a:spcAft>
                <a:spcPts val="0"/>
              </a:spcAft>
              <a:buClr>
                <a:srgbClr val="FFFFFF"/>
              </a:buClr>
              <a:buSzPts val="1800"/>
              <a:buFont typeface="Verdana"/>
              <a:buChar char="●"/>
            </a:pPr>
            <a:r>
              <a:rPr lang="en">
                <a:solidFill>
                  <a:srgbClr val="FFFFFF"/>
                </a:solidFill>
                <a:latin typeface="Verdana"/>
                <a:ea typeface="Verdana"/>
                <a:cs typeface="Verdana"/>
                <a:sym typeface="Verdana"/>
              </a:rPr>
              <a:t>Replacement</a:t>
            </a:r>
            <a:endParaRPr>
              <a:solidFill>
                <a:srgbClr val="FFFFFF"/>
              </a:solidFill>
              <a:latin typeface="Verdana"/>
              <a:ea typeface="Verdana"/>
              <a:cs typeface="Verdana"/>
              <a:sym typeface="Verdana"/>
            </a:endParaRPr>
          </a:p>
          <a:p>
            <a:pPr indent="-342900" lvl="0" marL="457200" rtl="0" algn="l">
              <a:spcBef>
                <a:spcPts val="0"/>
              </a:spcBef>
              <a:spcAft>
                <a:spcPts val="0"/>
              </a:spcAft>
              <a:buClr>
                <a:srgbClr val="FFFFFF"/>
              </a:buClr>
              <a:buSzPts val="1800"/>
              <a:buFont typeface="Verdana"/>
              <a:buChar char="●"/>
            </a:pPr>
            <a:r>
              <a:rPr lang="en">
                <a:solidFill>
                  <a:srgbClr val="FFFFFF"/>
                </a:solidFill>
                <a:latin typeface="Verdana"/>
                <a:ea typeface="Verdana"/>
                <a:cs typeface="Verdana"/>
                <a:sym typeface="Verdana"/>
              </a:rPr>
              <a:t>Diet</a:t>
            </a:r>
            <a:endParaRPr>
              <a:solidFill>
                <a:srgbClr val="FFFFFF"/>
              </a:solidFill>
              <a:latin typeface="Verdana"/>
              <a:ea typeface="Verdana"/>
              <a:cs typeface="Verdana"/>
              <a:sym typeface="Verdana"/>
            </a:endParaRPr>
          </a:p>
          <a:p>
            <a:pPr indent="-342900" lvl="0" marL="457200" rtl="0" algn="l">
              <a:spcBef>
                <a:spcPts val="0"/>
              </a:spcBef>
              <a:spcAft>
                <a:spcPts val="0"/>
              </a:spcAft>
              <a:buClr>
                <a:srgbClr val="FFFFFF"/>
              </a:buClr>
              <a:buSzPts val="1800"/>
              <a:buFont typeface="Verdana"/>
              <a:buChar char="●"/>
            </a:pPr>
            <a:r>
              <a:rPr lang="en">
                <a:solidFill>
                  <a:srgbClr val="FFFFFF"/>
                </a:solidFill>
                <a:latin typeface="Verdana"/>
                <a:ea typeface="Verdana"/>
                <a:cs typeface="Verdana"/>
                <a:sym typeface="Verdana"/>
              </a:rPr>
              <a:t>Eating Habits</a:t>
            </a:r>
            <a:endParaRPr>
              <a:solidFill>
                <a:srgbClr val="FFFFFF"/>
              </a:solidFill>
              <a:latin typeface="Verdana"/>
              <a:ea typeface="Verdana"/>
              <a:cs typeface="Verdana"/>
              <a:sym typeface="Verdana"/>
            </a:endParaRPr>
          </a:p>
          <a:p>
            <a:pPr indent="-342900" lvl="0" marL="457200" rtl="0" algn="l">
              <a:spcBef>
                <a:spcPts val="0"/>
              </a:spcBef>
              <a:spcAft>
                <a:spcPts val="0"/>
              </a:spcAft>
              <a:buClr>
                <a:srgbClr val="FFFFFF"/>
              </a:buClr>
              <a:buSzPts val="1800"/>
              <a:buFont typeface="Verdana"/>
              <a:buChar char="●"/>
            </a:pPr>
            <a:r>
              <a:rPr lang="en">
                <a:solidFill>
                  <a:srgbClr val="FFFFFF"/>
                </a:solidFill>
                <a:latin typeface="Verdana"/>
                <a:ea typeface="Verdana"/>
                <a:cs typeface="Verdana"/>
                <a:sym typeface="Verdana"/>
              </a:rPr>
              <a:t>To Recommend</a:t>
            </a:r>
            <a:endParaRPr>
              <a:solidFill>
                <a:srgbClr val="FFFFFF"/>
              </a:solidFill>
              <a:latin typeface="Verdana"/>
              <a:ea typeface="Verdana"/>
              <a:cs typeface="Verdana"/>
              <a:sym typeface="Verdana"/>
            </a:endParaRPr>
          </a:p>
          <a:p>
            <a:pPr indent="-342900" lvl="0" marL="457200" rtl="0" algn="l">
              <a:spcBef>
                <a:spcPts val="0"/>
              </a:spcBef>
              <a:spcAft>
                <a:spcPts val="0"/>
              </a:spcAft>
              <a:buClr>
                <a:srgbClr val="FFFFFF"/>
              </a:buClr>
              <a:buSzPts val="1800"/>
              <a:buFont typeface="Verdana"/>
              <a:buChar char="●"/>
            </a:pPr>
            <a:r>
              <a:rPr lang="en">
                <a:solidFill>
                  <a:srgbClr val="FFFFFF"/>
                </a:solidFill>
                <a:latin typeface="Verdana"/>
                <a:ea typeface="Verdana"/>
                <a:cs typeface="Verdana"/>
                <a:sym typeface="Verdana"/>
              </a:rPr>
              <a:t>Portion Control</a:t>
            </a:r>
            <a:endParaRPr>
              <a:solidFill>
                <a:srgbClr val="FFFFFF"/>
              </a:solidFill>
              <a:latin typeface="Verdana"/>
              <a:ea typeface="Verdana"/>
              <a:cs typeface="Verdana"/>
              <a:sym typeface="Verdana"/>
            </a:endParaRPr>
          </a:p>
          <a:p>
            <a:pPr indent="-342900" lvl="0" marL="457200" rtl="0" algn="l">
              <a:spcBef>
                <a:spcPts val="0"/>
              </a:spcBef>
              <a:spcAft>
                <a:spcPts val="0"/>
              </a:spcAft>
              <a:buClr>
                <a:srgbClr val="FFFFFF"/>
              </a:buClr>
              <a:buSzPts val="1800"/>
              <a:buFont typeface="Verdana"/>
              <a:buChar char="●"/>
            </a:pPr>
            <a:r>
              <a:rPr lang="en">
                <a:solidFill>
                  <a:srgbClr val="FFFFFF"/>
                </a:solidFill>
                <a:latin typeface="Verdana"/>
                <a:ea typeface="Verdana"/>
                <a:cs typeface="Verdana"/>
                <a:sym typeface="Verdana"/>
              </a:rPr>
              <a:t>Balance</a:t>
            </a:r>
            <a:endParaRPr>
              <a:solidFill>
                <a:srgbClr val="FFFFFF"/>
              </a:solidFill>
              <a:latin typeface="Verdana"/>
              <a:ea typeface="Verdana"/>
              <a:cs typeface="Verdana"/>
              <a:sym typeface="Verdana"/>
            </a:endParaRPr>
          </a:p>
          <a:p>
            <a:pPr indent="-342900" lvl="0" marL="457200" rtl="0" algn="l">
              <a:spcBef>
                <a:spcPts val="0"/>
              </a:spcBef>
              <a:spcAft>
                <a:spcPts val="0"/>
              </a:spcAft>
              <a:buClr>
                <a:srgbClr val="FFFFFF"/>
              </a:buClr>
              <a:buSzPts val="1800"/>
              <a:buFont typeface="Verdana"/>
              <a:buChar char="●"/>
            </a:pPr>
            <a:r>
              <a:rPr lang="en">
                <a:solidFill>
                  <a:srgbClr val="FFFFFF"/>
                </a:solidFill>
                <a:latin typeface="Verdana"/>
                <a:ea typeface="Verdana"/>
                <a:cs typeface="Verdana"/>
                <a:sym typeface="Verdana"/>
              </a:rPr>
              <a:t>Whole grain foods</a:t>
            </a:r>
            <a:endParaRPr>
              <a:solidFill>
                <a:srgbClr val="FFFFFF"/>
              </a:solidFill>
              <a:latin typeface="Verdana"/>
              <a:ea typeface="Verdana"/>
              <a:cs typeface="Verdana"/>
              <a:sym typeface="Verdana"/>
            </a:endParaRPr>
          </a:p>
          <a:p>
            <a:pPr indent="0" lvl="0" marL="0" rtl="0" algn="l">
              <a:spcBef>
                <a:spcPts val="0"/>
              </a:spcBef>
              <a:spcAft>
                <a:spcPts val="0"/>
              </a:spcAft>
              <a:buNone/>
            </a:pPr>
            <a:r>
              <a:t/>
            </a:r>
            <a:endParaRPr>
              <a:solidFill>
                <a:srgbClr val="FFFFFF"/>
              </a:solidFill>
              <a:latin typeface="Verdana"/>
              <a:ea typeface="Verdana"/>
              <a:cs typeface="Verdana"/>
              <a:sym typeface="Verdana"/>
            </a:endParaRPr>
          </a:p>
          <a:p>
            <a:pPr indent="0" lvl="0" marL="0" rtl="0" algn="l">
              <a:spcBef>
                <a:spcPts val="0"/>
              </a:spcBef>
              <a:spcAft>
                <a:spcPts val="1600"/>
              </a:spcAft>
              <a:buNone/>
            </a:pPr>
            <a:r>
              <a:t/>
            </a:r>
            <a:endParaRPr>
              <a:solidFill>
                <a:srgbClr val="FFFFFF"/>
              </a:solidFill>
            </a:endParaRPr>
          </a:p>
        </p:txBody>
      </p:sp>
      <p:sp>
        <p:nvSpPr>
          <p:cNvPr id="167" name="Google Shape;167;p29"/>
          <p:cNvSpPr txBox="1"/>
          <p:nvPr/>
        </p:nvSpPr>
        <p:spPr>
          <a:xfrm>
            <a:off x="4382700" y="1371600"/>
            <a:ext cx="2164500" cy="279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
        <p:nvSpPr>
          <p:cNvPr id="168" name="Google Shape;168;p29"/>
          <p:cNvSpPr txBox="1"/>
          <p:nvPr/>
        </p:nvSpPr>
        <p:spPr>
          <a:xfrm>
            <a:off x="4275525" y="1167725"/>
            <a:ext cx="3482700" cy="17787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FFFFFF"/>
              </a:buClr>
              <a:buSzPts val="1800"/>
              <a:buFont typeface="Verdana"/>
              <a:buChar char="●"/>
            </a:pPr>
            <a:r>
              <a:rPr lang="en" sz="1800">
                <a:solidFill>
                  <a:srgbClr val="FFFFFF"/>
                </a:solidFill>
                <a:latin typeface="Verdana"/>
                <a:ea typeface="Verdana"/>
                <a:cs typeface="Verdana"/>
                <a:sym typeface="Verdana"/>
              </a:rPr>
              <a:t>Fried Foods</a:t>
            </a:r>
            <a:endParaRPr sz="1800">
              <a:solidFill>
                <a:srgbClr val="FFFFFF"/>
              </a:solidFill>
              <a:latin typeface="Verdana"/>
              <a:ea typeface="Verdana"/>
              <a:cs typeface="Verdana"/>
              <a:sym typeface="Verdana"/>
            </a:endParaRPr>
          </a:p>
          <a:p>
            <a:pPr indent="-342900" lvl="0" marL="457200" rtl="0" algn="l">
              <a:lnSpc>
                <a:spcPct val="115000"/>
              </a:lnSpc>
              <a:spcBef>
                <a:spcPts val="0"/>
              </a:spcBef>
              <a:spcAft>
                <a:spcPts val="0"/>
              </a:spcAft>
              <a:buClr>
                <a:srgbClr val="FFFFFF"/>
              </a:buClr>
              <a:buSzPts val="1800"/>
              <a:buFont typeface="Verdana"/>
              <a:buChar char="●"/>
            </a:pPr>
            <a:r>
              <a:rPr lang="en" sz="1800">
                <a:solidFill>
                  <a:srgbClr val="FFFFFF"/>
                </a:solidFill>
                <a:latin typeface="Verdana"/>
                <a:ea typeface="Verdana"/>
                <a:cs typeface="Verdana"/>
                <a:sym typeface="Verdana"/>
              </a:rPr>
              <a:t>Breakfast, Lunch, Dinner</a:t>
            </a:r>
            <a:endParaRPr sz="1800">
              <a:solidFill>
                <a:srgbClr val="FFFFFF"/>
              </a:solidFill>
              <a:latin typeface="Verdana"/>
              <a:ea typeface="Verdana"/>
              <a:cs typeface="Verdana"/>
              <a:sym typeface="Verdana"/>
            </a:endParaRPr>
          </a:p>
          <a:p>
            <a:pPr indent="-342900" lvl="0" marL="457200" rtl="0" algn="l">
              <a:lnSpc>
                <a:spcPct val="115000"/>
              </a:lnSpc>
              <a:spcBef>
                <a:spcPts val="0"/>
              </a:spcBef>
              <a:spcAft>
                <a:spcPts val="0"/>
              </a:spcAft>
              <a:buClr>
                <a:srgbClr val="FFFFFF"/>
              </a:buClr>
              <a:buSzPts val="1800"/>
              <a:buFont typeface="Verdana"/>
              <a:buChar char="●"/>
            </a:pPr>
            <a:r>
              <a:rPr lang="en" sz="1800">
                <a:solidFill>
                  <a:srgbClr val="FFFFFF"/>
                </a:solidFill>
                <a:latin typeface="Verdana"/>
                <a:ea typeface="Verdana"/>
                <a:cs typeface="Verdana"/>
                <a:sym typeface="Verdana"/>
              </a:rPr>
              <a:t>Carbohydrates / carbs</a:t>
            </a:r>
            <a:endParaRPr sz="1800">
              <a:solidFill>
                <a:srgbClr val="FFFFFF"/>
              </a:solidFill>
              <a:latin typeface="Verdana"/>
              <a:ea typeface="Verdana"/>
              <a:cs typeface="Verdana"/>
              <a:sym typeface="Verdana"/>
            </a:endParaRPr>
          </a:p>
          <a:p>
            <a:pPr indent="-342900" lvl="0" marL="457200" rtl="0" algn="l">
              <a:lnSpc>
                <a:spcPct val="115000"/>
              </a:lnSpc>
              <a:spcBef>
                <a:spcPts val="0"/>
              </a:spcBef>
              <a:spcAft>
                <a:spcPts val="0"/>
              </a:spcAft>
              <a:buClr>
                <a:srgbClr val="FFFFFF"/>
              </a:buClr>
              <a:buSzPts val="1800"/>
              <a:buFont typeface="Verdana"/>
              <a:buChar char="●"/>
            </a:pPr>
            <a:r>
              <a:rPr lang="en" sz="1800">
                <a:solidFill>
                  <a:srgbClr val="FFFFFF"/>
                </a:solidFill>
                <a:latin typeface="Verdana"/>
                <a:ea typeface="Verdana"/>
                <a:cs typeface="Verdana"/>
                <a:sym typeface="Verdana"/>
              </a:rPr>
              <a:t>Sugar</a:t>
            </a:r>
            <a:endParaRPr sz="1800">
              <a:solidFill>
                <a:srgbClr val="FFFFFF"/>
              </a:solidFill>
              <a:latin typeface="Verdana"/>
              <a:ea typeface="Verdana"/>
              <a:cs typeface="Verdana"/>
              <a:sym typeface="Verdana"/>
            </a:endParaRPr>
          </a:p>
          <a:p>
            <a:pPr indent="-342900" lvl="0" marL="457200" rtl="0" algn="l">
              <a:lnSpc>
                <a:spcPct val="115000"/>
              </a:lnSpc>
              <a:spcBef>
                <a:spcPts val="0"/>
              </a:spcBef>
              <a:spcAft>
                <a:spcPts val="0"/>
              </a:spcAft>
              <a:buClr>
                <a:srgbClr val="FFFFFF"/>
              </a:buClr>
              <a:buSzPts val="1800"/>
              <a:buFont typeface="Verdana"/>
              <a:buChar char="●"/>
            </a:pPr>
            <a:r>
              <a:rPr lang="en" sz="1800">
                <a:solidFill>
                  <a:srgbClr val="FFFFFF"/>
                </a:solidFill>
                <a:latin typeface="Verdana"/>
                <a:ea typeface="Verdana"/>
                <a:cs typeface="Verdana"/>
                <a:sym typeface="Verdana"/>
              </a:rPr>
              <a:t>Calories</a:t>
            </a:r>
            <a:endParaRPr sz="1800">
              <a:solidFill>
                <a:srgbClr val="FFFFFF"/>
              </a:solidFill>
              <a:latin typeface="Verdana"/>
              <a:ea typeface="Verdana"/>
              <a:cs typeface="Verdana"/>
              <a:sym typeface="Verdana"/>
            </a:endParaRPr>
          </a:p>
          <a:p>
            <a:pPr indent="-342900" lvl="0" marL="457200" rtl="0" algn="l">
              <a:lnSpc>
                <a:spcPct val="115000"/>
              </a:lnSpc>
              <a:spcBef>
                <a:spcPts val="0"/>
              </a:spcBef>
              <a:spcAft>
                <a:spcPts val="0"/>
              </a:spcAft>
              <a:buClr>
                <a:srgbClr val="FFFFFF"/>
              </a:buClr>
              <a:buSzPts val="1800"/>
              <a:buFont typeface="Verdana"/>
              <a:buChar char="●"/>
            </a:pPr>
            <a:r>
              <a:rPr lang="en" sz="1800">
                <a:solidFill>
                  <a:srgbClr val="FFFFFF"/>
                </a:solidFill>
                <a:latin typeface="Verdana"/>
                <a:ea typeface="Verdana"/>
                <a:cs typeface="Verdana"/>
                <a:sym typeface="Verdana"/>
              </a:rPr>
              <a:t>Sodium</a:t>
            </a:r>
            <a:endParaRPr sz="1800">
              <a:solidFill>
                <a:srgbClr val="FFFFFF"/>
              </a:solidFill>
              <a:latin typeface="Verdana"/>
              <a:ea typeface="Verdana"/>
              <a:cs typeface="Verdana"/>
              <a:sym typeface="Verdana"/>
            </a:endParaRPr>
          </a:p>
          <a:p>
            <a:pPr indent="-342900" lvl="0" marL="457200" rtl="0" algn="l">
              <a:lnSpc>
                <a:spcPct val="115000"/>
              </a:lnSpc>
              <a:spcBef>
                <a:spcPts val="0"/>
              </a:spcBef>
              <a:spcAft>
                <a:spcPts val="0"/>
              </a:spcAft>
              <a:buClr>
                <a:srgbClr val="FFFFFF"/>
              </a:buClr>
              <a:buSzPts val="1800"/>
              <a:buFont typeface="Verdana"/>
              <a:buChar char="●"/>
            </a:pPr>
            <a:r>
              <a:rPr lang="en" sz="1800">
                <a:solidFill>
                  <a:srgbClr val="FFFFFF"/>
                </a:solidFill>
                <a:latin typeface="Verdana"/>
                <a:ea typeface="Verdana"/>
                <a:cs typeface="Verdana"/>
                <a:sym typeface="Verdana"/>
              </a:rPr>
              <a:t>Fiber</a:t>
            </a:r>
            <a:endParaRPr sz="1800">
              <a:solidFill>
                <a:srgbClr val="FFFFFF"/>
              </a:solidFill>
              <a:latin typeface="Verdana"/>
              <a:ea typeface="Verdana"/>
              <a:cs typeface="Verdana"/>
              <a:sym typeface="Verdana"/>
            </a:endParaRPr>
          </a:p>
          <a:p>
            <a:pPr indent="-342900" lvl="0" marL="457200" rtl="0" algn="l">
              <a:lnSpc>
                <a:spcPct val="115000"/>
              </a:lnSpc>
              <a:spcBef>
                <a:spcPts val="0"/>
              </a:spcBef>
              <a:spcAft>
                <a:spcPts val="0"/>
              </a:spcAft>
              <a:buClr>
                <a:srgbClr val="FFFFFF"/>
              </a:buClr>
              <a:buSzPts val="1800"/>
              <a:buFont typeface="Verdana"/>
              <a:buChar char="●"/>
            </a:pPr>
            <a:r>
              <a:rPr lang="en" sz="1800">
                <a:solidFill>
                  <a:srgbClr val="FFFFFF"/>
                </a:solidFill>
                <a:latin typeface="Verdana"/>
                <a:ea typeface="Verdana"/>
                <a:cs typeface="Verdana"/>
                <a:sym typeface="Verdana"/>
              </a:rPr>
              <a:t>Protein</a:t>
            </a:r>
            <a:endParaRPr sz="1800">
              <a:solidFill>
                <a:srgbClr val="FFFFFF"/>
              </a:solidFill>
              <a:latin typeface="Verdana"/>
              <a:ea typeface="Verdana"/>
              <a:cs typeface="Verdana"/>
              <a:sym typeface="Verdana"/>
            </a:endParaRPr>
          </a:p>
          <a:p>
            <a:pPr indent="0" lvl="0" marL="0" rtl="0" algn="l">
              <a:spcBef>
                <a:spcPts val="0"/>
              </a:spcBef>
              <a:spcAft>
                <a:spcPts val="0"/>
              </a:spcAft>
              <a:buNone/>
            </a:pPr>
            <a:r>
              <a:t/>
            </a:r>
            <a:endParaRPr sz="1800">
              <a:solidFill>
                <a:srgbClr val="FFFFFF"/>
              </a:solidFill>
              <a:latin typeface="Playfair Display"/>
              <a:ea typeface="Playfair Display"/>
              <a:cs typeface="Playfair Display"/>
              <a:sym typeface="Playfair Display"/>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7CC3"/>
        </a:solidFill>
      </p:bgPr>
    </p:bg>
    <p:spTree>
      <p:nvGrpSpPr>
        <p:cNvPr id="172" name="Shape 172"/>
        <p:cNvGrpSpPr/>
        <p:nvPr/>
      </p:nvGrpSpPr>
      <p:grpSpPr>
        <a:xfrm>
          <a:off x="0" y="0"/>
          <a:ext cx="0" cy="0"/>
          <a:chOff x="0" y="0"/>
          <a:chExt cx="0" cy="0"/>
        </a:xfrm>
      </p:grpSpPr>
      <p:sp>
        <p:nvSpPr>
          <p:cNvPr id="173" name="Google Shape;173;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1 What’s Unhealthy? What should someone eat instead?</a:t>
            </a:r>
            <a:endParaRPr/>
          </a:p>
        </p:txBody>
      </p:sp>
      <p:pic>
        <p:nvPicPr>
          <p:cNvPr id="174" name="Google Shape;174;p30"/>
          <p:cNvPicPr preferRelativeResize="0"/>
          <p:nvPr/>
        </p:nvPicPr>
        <p:blipFill>
          <a:blip r:embed="rId3">
            <a:alphaModFix/>
          </a:blip>
          <a:stretch>
            <a:fillRect/>
          </a:stretch>
        </p:blipFill>
        <p:spPr>
          <a:xfrm>
            <a:off x="2275300" y="1221575"/>
            <a:ext cx="4468625" cy="25024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7CC3"/>
        </a:solidFill>
      </p:bgPr>
    </p:bg>
    <p:spTree>
      <p:nvGrpSpPr>
        <p:cNvPr id="178" name="Shape 178"/>
        <p:cNvGrpSpPr/>
        <p:nvPr/>
      </p:nvGrpSpPr>
      <p:grpSpPr>
        <a:xfrm>
          <a:off x="0" y="0"/>
          <a:ext cx="0" cy="0"/>
          <a:chOff x="0" y="0"/>
          <a:chExt cx="0" cy="0"/>
        </a:xfrm>
      </p:grpSpPr>
      <p:sp>
        <p:nvSpPr>
          <p:cNvPr id="179" name="Google Shape;179;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2 </a:t>
            </a:r>
            <a:r>
              <a:rPr lang="en"/>
              <a:t>What’s Unhealthy? What should someone eat instead?</a:t>
            </a:r>
            <a:endParaRPr/>
          </a:p>
          <a:p>
            <a:pPr indent="0" lvl="0" marL="0" rtl="0" algn="l">
              <a:spcBef>
                <a:spcPts val="0"/>
              </a:spcBef>
              <a:spcAft>
                <a:spcPts val="0"/>
              </a:spcAft>
              <a:buNone/>
            </a:pPr>
            <a:r>
              <a:t/>
            </a:r>
            <a:endParaRPr/>
          </a:p>
        </p:txBody>
      </p:sp>
      <p:pic>
        <p:nvPicPr>
          <p:cNvPr id="180" name="Google Shape;180;p31"/>
          <p:cNvPicPr preferRelativeResize="0"/>
          <p:nvPr/>
        </p:nvPicPr>
        <p:blipFill>
          <a:blip r:embed="rId3">
            <a:alphaModFix/>
          </a:blip>
          <a:stretch>
            <a:fillRect/>
          </a:stretch>
        </p:blipFill>
        <p:spPr>
          <a:xfrm>
            <a:off x="2462213" y="1089675"/>
            <a:ext cx="4219575" cy="3160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63" name="Shape 63"/>
        <p:cNvGrpSpPr/>
        <p:nvPr/>
      </p:nvGrpSpPr>
      <p:grpSpPr>
        <a:xfrm>
          <a:off x="0" y="0"/>
          <a:ext cx="0" cy="0"/>
          <a:chOff x="0" y="0"/>
          <a:chExt cx="0" cy="0"/>
        </a:xfrm>
      </p:grpSpPr>
      <p:sp>
        <p:nvSpPr>
          <p:cNvPr id="64" name="Google Shape;64;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Task 1 Part 1: Handwashing</a:t>
            </a:r>
            <a:endParaRPr/>
          </a:p>
        </p:txBody>
      </p:sp>
      <p:pic>
        <p:nvPicPr>
          <p:cNvPr id="65" name="Google Shape;65;p14"/>
          <p:cNvPicPr preferRelativeResize="0"/>
          <p:nvPr/>
        </p:nvPicPr>
        <p:blipFill>
          <a:blip r:embed="rId3">
            <a:alphaModFix/>
          </a:blip>
          <a:stretch>
            <a:fillRect/>
          </a:stretch>
        </p:blipFill>
        <p:spPr>
          <a:xfrm>
            <a:off x="2193188" y="1170125"/>
            <a:ext cx="4757634" cy="38209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7CC3"/>
        </a:solidFill>
      </p:bgPr>
    </p:bg>
    <p:spTree>
      <p:nvGrpSpPr>
        <p:cNvPr id="184" name="Shape 184"/>
        <p:cNvGrpSpPr/>
        <p:nvPr/>
      </p:nvGrpSpPr>
      <p:grpSpPr>
        <a:xfrm>
          <a:off x="0" y="0"/>
          <a:ext cx="0" cy="0"/>
          <a:chOff x="0" y="0"/>
          <a:chExt cx="0" cy="0"/>
        </a:xfrm>
      </p:grpSpPr>
      <p:sp>
        <p:nvSpPr>
          <p:cNvPr id="185" name="Google Shape;185;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3 </a:t>
            </a:r>
            <a:r>
              <a:rPr lang="en"/>
              <a:t>What’s Unhealthy? What should someone eat instead?</a:t>
            </a:r>
            <a:endParaRPr/>
          </a:p>
          <a:p>
            <a:pPr indent="0" lvl="0" marL="0" rtl="0" algn="l">
              <a:spcBef>
                <a:spcPts val="0"/>
              </a:spcBef>
              <a:spcAft>
                <a:spcPts val="0"/>
              </a:spcAft>
              <a:buNone/>
            </a:pPr>
            <a:r>
              <a:t/>
            </a:r>
            <a:endParaRPr/>
          </a:p>
        </p:txBody>
      </p:sp>
      <p:pic>
        <p:nvPicPr>
          <p:cNvPr id="186" name="Google Shape;186;p32"/>
          <p:cNvPicPr preferRelativeResize="0"/>
          <p:nvPr/>
        </p:nvPicPr>
        <p:blipFill>
          <a:blip r:embed="rId3">
            <a:alphaModFix/>
          </a:blip>
          <a:stretch>
            <a:fillRect/>
          </a:stretch>
        </p:blipFill>
        <p:spPr>
          <a:xfrm>
            <a:off x="2316975" y="1457325"/>
            <a:ext cx="4326250" cy="3170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7CC3"/>
        </a:solidFill>
      </p:bgPr>
    </p:bg>
    <p:spTree>
      <p:nvGrpSpPr>
        <p:cNvPr id="190" name="Shape 190"/>
        <p:cNvGrpSpPr/>
        <p:nvPr/>
      </p:nvGrpSpPr>
      <p:grpSpPr>
        <a:xfrm>
          <a:off x="0" y="0"/>
          <a:ext cx="0" cy="0"/>
          <a:chOff x="0" y="0"/>
          <a:chExt cx="0" cy="0"/>
        </a:xfrm>
      </p:grpSpPr>
      <p:sp>
        <p:nvSpPr>
          <p:cNvPr id="191" name="Google Shape;191;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4 </a:t>
            </a:r>
            <a:r>
              <a:rPr lang="en"/>
              <a:t>What’s Unhealthy? What should someone eat instead?</a:t>
            </a:r>
            <a:endParaRPr/>
          </a:p>
          <a:p>
            <a:pPr indent="0" lvl="0" marL="0" rtl="0" algn="l">
              <a:spcBef>
                <a:spcPts val="0"/>
              </a:spcBef>
              <a:spcAft>
                <a:spcPts val="0"/>
              </a:spcAft>
              <a:buNone/>
            </a:pPr>
            <a:r>
              <a:t/>
            </a:r>
            <a:endParaRPr/>
          </a:p>
        </p:txBody>
      </p:sp>
      <p:pic>
        <p:nvPicPr>
          <p:cNvPr id="192" name="Google Shape;192;p33"/>
          <p:cNvPicPr preferRelativeResize="0"/>
          <p:nvPr/>
        </p:nvPicPr>
        <p:blipFill>
          <a:blip r:embed="rId3">
            <a:alphaModFix/>
          </a:blip>
          <a:stretch>
            <a:fillRect/>
          </a:stretch>
        </p:blipFill>
        <p:spPr>
          <a:xfrm>
            <a:off x="2274100" y="1170125"/>
            <a:ext cx="4779325" cy="31804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7CC3"/>
        </a:solidFill>
      </p:bgPr>
    </p:bg>
    <p:spTree>
      <p:nvGrpSpPr>
        <p:cNvPr id="196" name="Shape 196"/>
        <p:cNvGrpSpPr/>
        <p:nvPr/>
      </p:nvGrpSpPr>
      <p:grpSpPr>
        <a:xfrm>
          <a:off x="0" y="0"/>
          <a:ext cx="0" cy="0"/>
          <a:chOff x="0" y="0"/>
          <a:chExt cx="0" cy="0"/>
        </a:xfrm>
      </p:grpSpPr>
      <p:sp>
        <p:nvSpPr>
          <p:cNvPr id="197" name="Google Shape;197;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5 </a:t>
            </a:r>
            <a:r>
              <a:rPr lang="en"/>
              <a:t>What’s Unhealthy? What should someone eat instead?</a:t>
            </a:r>
            <a:endParaRPr/>
          </a:p>
          <a:p>
            <a:pPr indent="0" lvl="0" marL="0" rtl="0" algn="l">
              <a:spcBef>
                <a:spcPts val="0"/>
              </a:spcBef>
              <a:spcAft>
                <a:spcPts val="0"/>
              </a:spcAft>
              <a:buNone/>
            </a:pPr>
            <a:r>
              <a:t/>
            </a:r>
            <a:endParaRPr/>
          </a:p>
        </p:txBody>
      </p:sp>
      <p:pic>
        <p:nvPicPr>
          <p:cNvPr id="198" name="Google Shape;198;p34"/>
          <p:cNvPicPr preferRelativeResize="0"/>
          <p:nvPr/>
        </p:nvPicPr>
        <p:blipFill>
          <a:blip r:embed="rId3">
            <a:alphaModFix/>
          </a:blip>
          <a:stretch>
            <a:fillRect/>
          </a:stretch>
        </p:blipFill>
        <p:spPr>
          <a:xfrm>
            <a:off x="2644375" y="1191550"/>
            <a:ext cx="3855250" cy="3855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35"/>
          <p:cNvSpPr txBox="1"/>
          <p:nvPr>
            <p:ph type="ctrTitle"/>
          </p:nvPr>
        </p:nvSpPr>
        <p:spPr>
          <a:xfrm>
            <a:off x="344250" y="1403850"/>
            <a:ext cx="8455500" cy="214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Comparing Shopping List</a:t>
            </a:r>
            <a:r>
              <a:rPr lang="en"/>
              <a:t> </a:t>
            </a:r>
            <a:endParaRPr/>
          </a:p>
        </p:txBody>
      </p:sp>
      <p:sp>
        <p:nvSpPr>
          <p:cNvPr id="204" name="Google Shape;204;p35"/>
          <p:cNvSpPr txBox="1"/>
          <p:nvPr>
            <p:ph idx="1" type="subTitle"/>
          </p:nvPr>
        </p:nvSpPr>
        <p:spPr>
          <a:xfrm>
            <a:off x="344250" y="3550650"/>
            <a:ext cx="47244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Obj 046:</a:t>
            </a:r>
            <a:r>
              <a:rPr lang="en" sz="2400">
                <a:solidFill>
                  <a:schemeClr val="dk1"/>
                </a:solidFill>
              </a:rPr>
              <a:t> </a:t>
            </a:r>
            <a:r>
              <a:rPr lang="en">
                <a:solidFill>
                  <a:schemeClr val="dk1"/>
                </a:solidFill>
              </a:rPr>
              <a:t>Practice for Task 3</a:t>
            </a:r>
            <a:endParaRPr sz="2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3C47D"/>
        </a:solidFill>
      </p:bgPr>
    </p:bg>
    <p:spTree>
      <p:nvGrpSpPr>
        <p:cNvPr id="208" name="Shape 208"/>
        <p:cNvGrpSpPr/>
        <p:nvPr/>
      </p:nvGrpSpPr>
      <p:grpSpPr>
        <a:xfrm>
          <a:off x="0" y="0"/>
          <a:ext cx="0" cy="0"/>
          <a:chOff x="0" y="0"/>
          <a:chExt cx="0" cy="0"/>
        </a:xfrm>
      </p:grpSpPr>
      <p:sp>
        <p:nvSpPr>
          <p:cNvPr id="209" name="Google Shape;209;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 3 Key Words</a:t>
            </a:r>
            <a:endParaRPr/>
          </a:p>
        </p:txBody>
      </p:sp>
      <p:sp>
        <p:nvSpPr>
          <p:cNvPr id="210" name="Google Shape;210;p36"/>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Verdana"/>
              <a:buChar char="●"/>
            </a:pPr>
            <a:r>
              <a:rPr lang="en" sz="2400">
                <a:solidFill>
                  <a:srgbClr val="FFFFFF"/>
                </a:solidFill>
                <a:latin typeface="Verdana"/>
                <a:ea typeface="Verdana"/>
                <a:cs typeface="Verdana"/>
                <a:sym typeface="Verdana"/>
              </a:rPr>
              <a:t>Price</a:t>
            </a:r>
            <a:endParaRPr sz="2400">
              <a:solidFill>
                <a:srgbClr val="FFFFFF"/>
              </a:solidFill>
              <a:latin typeface="Verdana"/>
              <a:ea typeface="Verdana"/>
              <a:cs typeface="Verdana"/>
              <a:sym typeface="Verdana"/>
            </a:endParaRPr>
          </a:p>
          <a:p>
            <a:pPr indent="-381000" lvl="0" marL="457200" rtl="0" algn="l">
              <a:spcBef>
                <a:spcPts val="0"/>
              </a:spcBef>
              <a:spcAft>
                <a:spcPts val="0"/>
              </a:spcAft>
              <a:buClr>
                <a:srgbClr val="FFFFFF"/>
              </a:buClr>
              <a:buSzPts val="2400"/>
              <a:buFont typeface="Verdana"/>
              <a:buChar char="●"/>
            </a:pPr>
            <a:r>
              <a:rPr lang="en" sz="2400">
                <a:solidFill>
                  <a:srgbClr val="FFFFFF"/>
                </a:solidFill>
                <a:latin typeface="Verdana"/>
                <a:ea typeface="Verdana"/>
                <a:cs typeface="Verdana"/>
                <a:sym typeface="Verdana"/>
              </a:rPr>
              <a:t>Cheapest / Most Economical</a:t>
            </a:r>
            <a:endParaRPr sz="2400">
              <a:solidFill>
                <a:srgbClr val="FFFFFF"/>
              </a:solidFill>
              <a:latin typeface="Verdana"/>
              <a:ea typeface="Verdana"/>
              <a:cs typeface="Verdana"/>
              <a:sym typeface="Verdana"/>
            </a:endParaRPr>
          </a:p>
          <a:p>
            <a:pPr indent="-381000" lvl="0" marL="457200" rtl="0" algn="l">
              <a:spcBef>
                <a:spcPts val="0"/>
              </a:spcBef>
              <a:spcAft>
                <a:spcPts val="0"/>
              </a:spcAft>
              <a:buClr>
                <a:srgbClr val="FFFFFF"/>
              </a:buClr>
              <a:buSzPts val="2400"/>
              <a:buFont typeface="Verdana"/>
              <a:buChar char="●"/>
            </a:pPr>
            <a:r>
              <a:rPr lang="en" sz="2400">
                <a:solidFill>
                  <a:srgbClr val="FFFFFF"/>
                </a:solidFill>
                <a:latin typeface="Verdana"/>
                <a:ea typeface="Verdana"/>
                <a:cs typeface="Verdana"/>
                <a:sym typeface="Verdana"/>
              </a:rPr>
              <a:t>Location</a:t>
            </a:r>
            <a:endParaRPr sz="2400">
              <a:solidFill>
                <a:srgbClr val="FFFFFF"/>
              </a:solidFill>
              <a:latin typeface="Verdana"/>
              <a:ea typeface="Verdana"/>
              <a:cs typeface="Verdana"/>
              <a:sym typeface="Verdana"/>
            </a:endParaRPr>
          </a:p>
          <a:p>
            <a:pPr indent="-381000" lvl="0" marL="457200" rtl="0" algn="l">
              <a:spcBef>
                <a:spcPts val="0"/>
              </a:spcBef>
              <a:spcAft>
                <a:spcPts val="0"/>
              </a:spcAft>
              <a:buClr>
                <a:srgbClr val="FFFFFF"/>
              </a:buClr>
              <a:buSzPts val="2400"/>
              <a:buFont typeface="Verdana"/>
              <a:buChar char="●"/>
            </a:pPr>
            <a:r>
              <a:rPr lang="en" sz="2400">
                <a:solidFill>
                  <a:srgbClr val="FFFFFF"/>
                </a:solidFill>
                <a:latin typeface="Verdana"/>
                <a:ea typeface="Verdana"/>
                <a:cs typeface="Verdana"/>
                <a:sym typeface="Verdana"/>
              </a:rPr>
              <a:t>Buy</a:t>
            </a:r>
            <a:endParaRPr sz="2400">
              <a:solidFill>
                <a:srgbClr val="FFFFFF"/>
              </a:solidFill>
              <a:latin typeface="Verdana"/>
              <a:ea typeface="Verdana"/>
              <a:cs typeface="Verdana"/>
              <a:sym typeface="Verdana"/>
            </a:endParaRPr>
          </a:p>
          <a:p>
            <a:pPr indent="-381000" lvl="0" marL="457200" rtl="0" algn="l">
              <a:spcBef>
                <a:spcPts val="0"/>
              </a:spcBef>
              <a:spcAft>
                <a:spcPts val="0"/>
              </a:spcAft>
              <a:buClr>
                <a:srgbClr val="FFFFFF"/>
              </a:buClr>
              <a:buSzPts val="2400"/>
              <a:buFont typeface="Verdana"/>
              <a:buChar char="●"/>
            </a:pPr>
            <a:r>
              <a:rPr lang="en" sz="2400">
                <a:solidFill>
                  <a:srgbClr val="FFFFFF"/>
                </a:solidFill>
                <a:latin typeface="Verdana"/>
                <a:ea typeface="Verdana"/>
                <a:cs typeface="Verdana"/>
                <a:sym typeface="Verdana"/>
              </a:rPr>
              <a:t>Produce</a:t>
            </a:r>
            <a:endParaRPr sz="240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3C47D"/>
        </a:solidFill>
      </p:bgPr>
    </p:bg>
    <p:spTree>
      <p:nvGrpSpPr>
        <p:cNvPr id="214" name="Shape 214"/>
        <p:cNvGrpSpPr/>
        <p:nvPr/>
      </p:nvGrpSpPr>
      <p:grpSpPr>
        <a:xfrm>
          <a:off x="0" y="0"/>
          <a:ext cx="0" cy="0"/>
          <a:chOff x="0" y="0"/>
          <a:chExt cx="0" cy="0"/>
        </a:xfrm>
      </p:grpSpPr>
      <p:sp>
        <p:nvSpPr>
          <p:cNvPr id="215" name="Google Shape;215;p37"/>
          <p:cNvSpPr txBox="1"/>
          <p:nvPr>
            <p:ph type="title"/>
          </p:nvPr>
        </p:nvSpPr>
        <p:spPr>
          <a:xfrm>
            <a:off x="171450" y="445025"/>
            <a:ext cx="8661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 3 Store Ads</a:t>
            </a:r>
            <a:endParaRPr/>
          </a:p>
        </p:txBody>
      </p:sp>
      <p:pic>
        <p:nvPicPr>
          <p:cNvPr id="216" name="Google Shape;216;p37"/>
          <p:cNvPicPr preferRelativeResize="0"/>
          <p:nvPr/>
        </p:nvPicPr>
        <p:blipFill>
          <a:blip r:embed="rId3">
            <a:alphaModFix/>
          </a:blip>
          <a:stretch>
            <a:fillRect/>
          </a:stretch>
        </p:blipFill>
        <p:spPr>
          <a:xfrm>
            <a:off x="65222" y="1468050"/>
            <a:ext cx="2674874" cy="3006326"/>
          </a:xfrm>
          <a:prstGeom prst="rect">
            <a:avLst/>
          </a:prstGeom>
          <a:noFill/>
          <a:ln>
            <a:noFill/>
          </a:ln>
        </p:spPr>
      </p:pic>
      <p:pic>
        <p:nvPicPr>
          <p:cNvPr id="217" name="Google Shape;217;p37"/>
          <p:cNvPicPr preferRelativeResize="0"/>
          <p:nvPr/>
        </p:nvPicPr>
        <p:blipFill>
          <a:blip r:embed="rId4">
            <a:alphaModFix/>
          </a:blip>
          <a:stretch>
            <a:fillRect/>
          </a:stretch>
        </p:blipFill>
        <p:spPr>
          <a:xfrm>
            <a:off x="5589825" y="1130737"/>
            <a:ext cx="3554175" cy="3707963"/>
          </a:xfrm>
          <a:prstGeom prst="rect">
            <a:avLst/>
          </a:prstGeom>
          <a:noFill/>
          <a:ln>
            <a:noFill/>
          </a:ln>
        </p:spPr>
      </p:pic>
      <p:pic>
        <p:nvPicPr>
          <p:cNvPr id="218" name="Google Shape;218;p37"/>
          <p:cNvPicPr preferRelativeResize="0"/>
          <p:nvPr/>
        </p:nvPicPr>
        <p:blipFill>
          <a:blip r:embed="rId5">
            <a:alphaModFix/>
          </a:blip>
          <a:stretch>
            <a:fillRect/>
          </a:stretch>
        </p:blipFill>
        <p:spPr>
          <a:xfrm>
            <a:off x="2740100" y="-58338"/>
            <a:ext cx="2849725" cy="52601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3C47D"/>
        </a:solidFill>
      </p:bgPr>
    </p:bg>
    <p:spTree>
      <p:nvGrpSpPr>
        <p:cNvPr id="222" name="Shape 222"/>
        <p:cNvGrpSpPr/>
        <p:nvPr/>
      </p:nvGrpSpPr>
      <p:grpSpPr>
        <a:xfrm>
          <a:off x="0" y="0"/>
          <a:ext cx="0" cy="0"/>
          <a:chOff x="0" y="0"/>
          <a:chExt cx="0" cy="0"/>
        </a:xfrm>
      </p:grpSpPr>
      <p:sp>
        <p:nvSpPr>
          <p:cNvPr id="223" name="Google Shape;223;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Comparison Chart</a:t>
            </a:r>
            <a:endParaRPr/>
          </a:p>
        </p:txBody>
      </p:sp>
      <p:graphicFrame>
        <p:nvGraphicFramePr>
          <p:cNvPr id="224" name="Google Shape;224;p38"/>
          <p:cNvGraphicFramePr/>
          <p:nvPr/>
        </p:nvGraphicFramePr>
        <p:xfrm>
          <a:off x="1593625" y="1068575"/>
          <a:ext cx="3000000" cy="3000000"/>
        </p:xfrm>
        <a:graphic>
          <a:graphicData uri="http://schemas.openxmlformats.org/drawingml/2006/table">
            <a:tbl>
              <a:tblPr>
                <a:noFill/>
                <a:tableStyleId>{0D167CD1-C392-4B59-90D2-B3857CC56085}</a:tableStyleId>
              </a:tblPr>
              <a:tblGrid>
                <a:gridCol w="3016175"/>
                <a:gridCol w="1675650"/>
                <a:gridCol w="1675650"/>
              </a:tblGrid>
              <a:tr h="1369650">
                <a:tc>
                  <a:txBody>
                    <a:bodyPr/>
                    <a:lstStyle/>
                    <a:p>
                      <a:pPr indent="0" lvl="0" marL="0" rtl="0" algn="ctr">
                        <a:lnSpc>
                          <a:spcPct val="115000"/>
                        </a:lnSpc>
                        <a:spcBef>
                          <a:spcPts val="0"/>
                        </a:spcBef>
                        <a:spcAft>
                          <a:spcPts val="0"/>
                        </a:spcAft>
                        <a:buNone/>
                      </a:pPr>
                      <a:r>
                        <a:rPr b="1" lang="en" sz="1800">
                          <a:solidFill>
                            <a:srgbClr val="FFFFFF"/>
                          </a:solidFill>
                          <a:latin typeface="Verdana"/>
                          <a:ea typeface="Verdana"/>
                          <a:cs typeface="Verdana"/>
                          <a:sym typeface="Verdana"/>
                        </a:rPr>
                        <a:t>Vegetable/Fruit</a:t>
                      </a:r>
                      <a:endParaRPr b="1" sz="1800">
                        <a:solidFill>
                          <a:srgbClr val="FFFFFF"/>
                        </a:solidFill>
                        <a:latin typeface="Verdana"/>
                        <a:ea typeface="Verdana"/>
                        <a:cs typeface="Verdana"/>
                        <a:sym typeface="Verdana"/>
                      </a:endParaRPr>
                    </a:p>
                    <a:p>
                      <a:pPr indent="0" lvl="0" marL="0" rtl="0" algn="ctr">
                        <a:spcBef>
                          <a:spcPts val="0"/>
                        </a:spcBef>
                        <a:spcAft>
                          <a:spcPts val="0"/>
                        </a:spcAft>
                        <a:buNone/>
                      </a:pPr>
                      <a:r>
                        <a:t/>
                      </a:r>
                      <a:endParaRPr b="1" sz="1800">
                        <a:solidFill>
                          <a:srgbClr val="FFFFFF"/>
                        </a:solidFill>
                        <a:latin typeface="Verdana"/>
                        <a:ea typeface="Verdana"/>
                        <a:cs typeface="Verdana"/>
                        <a:sym typeface="Verdana"/>
                      </a:endParaRPr>
                    </a:p>
                  </a:txBody>
                  <a:tcPr marT="63500" marB="63500" marR="63500" marL="6350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1800">
                          <a:solidFill>
                            <a:srgbClr val="FFFFFF"/>
                          </a:solidFill>
                          <a:latin typeface="Verdana"/>
                          <a:ea typeface="Verdana"/>
                          <a:cs typeface="Verdana"/>
                          <a:sym typeface="Verdana"/>
                        </a:rPr>
                        <a:t>Price at </a:t>
                      </a:r>
                      <a:endParaRPr b="1" sz="1800">
                        <a:solidFill>
                          <a:srgbClr val="FFFFFF"/>
                        </a:solidFill>
                        <a:latin typeface="Verdana"/>
                        <a:ea typeface="Verdana"/>
                        <a:cs typeface="Verdana"/>
                        <a:sym typeface="Verdana"/>
                      </a:endParaRPr>
                    </a:p>
                    <a:p>
                      <a:pPr indent="0" lvl="0" marL="0" rtl="0" algn="l">
                        <a:spcBef>
                          <a:spcPts val="0"/>
                        </a:spcBef>
                        <a:spcAft>
                          <a:spcPts val="0"/>
                        </a:spcAft>
                        <a:buNone/>
                      </a:pPr>
                      <a:r>
                        <a:t/>
                      </a:r>
                      <a:endParaRPr b="1" sz="1800">
                        <a:solidFill>
                          <a:srgbClr val="FFFFFF"/>
                        </a:solidFill>
                        <a:latin typeface="Verdana"/>
                        <a:ea typeface="Verdana"/>
                        <a:cs typeface="Verdana"/>
                        <a:sym typeface="Verdana"/>
                      </a:endParaRPr>
                    </a:p>
                    <a:p>
                      <a:pPr indent="0" lvl="0" marL="0" rtl="0" algn="ctr">
                        <a:spcBef>
                          <a:spcPts val="0"/>
                        </a:spcBef>
                        <a:spcAft>
                          <a:spcPts val="0"/>
                        </a:spcAft>
                        <a:buNone/>
                      </a:pPr>
                      <a:r>
                        <a:rPr b="1" lang="en" sz="1800">
                          <a:solidFill>
                            <a:srgbClr val="FFFFFF"/>
                          </a:solidFill>
                          <a:latin typeface="Verdana"/>
                          <a:ea typeface="Verdana"/>
                          <a:cs typeface="Verdana"/>
                          <a:sym typeface="Verdana"/>
                        </a:rPr>
                        <a:t>_________</a:t>
                      </a:r>
                      <a:endParaRPr b="1" sz="1800">
                        <a:solidFill>
                          <a:srgbClr val="FFFFFF"/>
                        </a:solidFill>
                        <a:latin typeface="Verdana"/>
                        <a:ea typeface="Verdana"/>
                        <a:cs typeface="Verdana"/>
                        <a:sym typeface="Verdana"/>
                      </a:endParaRPr>
                    </a:p>
                  </a:txBody>
                  <a:tcPr marT="63500" marB="63500" marR="63500" marL="6350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sz="1800">
                          <a:solidFill>
                            <a:srgbClr val="FFFFFF"/>
                          </a:solidFill>
                          <a:latin typeface="Verdana"/>
                          <a:ea typeface="Verdana"/>
                          <a:cs typeface="Verdana"/>
                          <a:sym typeface="Verdana"/>
                        </a:rPr>
                        <a:t>Price at </a:t>
                      </a:r>
                      <a:endParaRPr b="1" sz="1800">
                        <a:solidFill>
                          <a:srgbClr val="FFFFFF"/>
                        </a:solidFill>
                        <a:latin typeface="Verdana"/>
                        <a:ea typeface="Verdana"/>
                        <a:cs typeface="Verdana"/>
                        <a:sym typeface="Verdana"/>
                      </a:endParaRPr>
                    </a:p>
                    <a:p>
                      <a:pPr indent="0" lvl="0" marL="0" rtl="0" algn="l">
                        <a:spcBef>
                          <a:spcPts val="0"/>
                        </a:spcBef>
                        <a:spcAft>
                          <a:spcPts val="0"/>
                        </a:spcAft>
                        <a:buNone/>
                      </a:pPr>
                      <a:r>
                        <a:t/>
                      </a:r>
                      <a:endParaRPr b="1" sz="1800">
                        <a:solidFill>
                          <a:srgbClr val="FFFFFF"/>
                        </a:solidFill>
                        <a:latin typeface="Verdana"/>
                        <a:ea typeface="Verdana"/>
                        <a:cs typeface="Verdana"/>
                        <a:sym typeface="Verdana"/>
                      </a:endParaRPr>
                    </a:p>
                    <a:p>
                      <a:pPr indent="0" lvl="0" marL="0" rtl="0" algn="ctr">
                        <a:spcBef>
                          <a:spcPts val="0"/>
                        </a:spcBef>
                        <a:spcAft>
                          <a:spcPts val="0"/>
                        </a:spcAft>
                        <a:buNone/>
                      </a:pPr>
                      <a:r>
                        <a:rPr b="1" lang="en" sz="1800">
                          <a:solidFill>
                            <a:srgbClr val="FFFFFF"/>
                          </a:solidFill>
                          <a:latin typeface="Verdana"/>
                          <a:ea typeface="Verdana"/>
                          <a:cs typeface="Verdana"/>
                          <a:sym typeface="Verdana"/>
                        </a:rPr>
                        <a:t>_________</a:t>
                      </a:r>
                      <a:endParaRPr b="1" sz="1800">
                        <a:solidFill>
                          <a:srgbClr val="FFFFFF"/>
                        </a:solidFill>
                        <a:latin typeface="Verdana"/>
                        <a:ea typeface="Verdana"/>
                        <a:cs typeface="Verdana"/>
                        <a:sym typeface="Verdana"/>
                      </a:endParaRPr>
                    </a:p>
                  </a:txBody>
                  <a:tcPr marT="63500" marB="63500" marR="63500" marL="6350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r h="474825">
                <a:tc>
                  <a:txBody>
                    <a:bodyPr/>
                    <a:lstStyle/>
                    <a:p>
                      <a:pPr indent="0" lvl="0" marL="0" rtl="0" algn="l">
                        <a:spcBef>
                          <a:spcPts val="0"/>
                        </a:spcBef>
                        <a:spcAft>
                          <a:spcPts val="0"/>
                        </a:spcAft>
                        <a:buNone/>
                      </a:pPr>
                      <a:r>
                        <a:rPr b="1" lang="en" sz="1800">
                          <a:solidFill>
                            <a:srgbClr val="FFFFFF"/>
                          </a:solidFill>
                          <a:latin typeface="Verdana"/>
                          <a:ea typeface="Verdana"/>
                          <a:cs typeface="Verdana"/>
                          <a:sym typeface="Verdana"/>
                        </a:rPr>
                        <a:t>1</a:t>
                      </a:r>
                      <a:endParaRPr b="1" sz="1800">
                        <a:solidFill>
                          <a:srgbClr val="FFFFFF"/>
                        </a:solidFill>
                        <a:latin typeface="Verdana"/>
                        <a:ea typeface="Verdana"/>
                        <a:cs typeface="Verdana"/>
                        <a:sym typeface="Verdana"/>
                      </a:endParaRPr>
                    </a:p>
                  </a:txBody>
                  <a:tcPr marT="63500" marB="63500" marR="63500" marL="6350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b="1" sz="1800">
                        <a:solidFill>
                          <a:srgbClr val="FFFFFF"/>
                        </a:solidFill>
                        <a:latin typeface="Verdana"/>
                        <a:ea typeface="Verdana"/>
                        <a:cs typeface="Verdana"/>
                        <a:sym typeface="Verdana"/>
                      </a:endParaRPr>
                    </a:p>
                  </a:txBody>
                  <a:tcPr marT="63500" marB="63500" marR="63500" marL="6350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b="1" sz="1800">
                        <a:solidFill>
                          <a:srgbClr val="FFFFFF"/>
                        </a:solidFill>
                        <a:latin typeface="Verdana"/>
                        <a:ea typeface="Verdana"/>
                        <a:cs typeface="Verdana"/>
                        <a:sym typeface="Verdana"/>
                      </a:endParaRPr>
                    </a:p>
                  </a:txBody>
                  <a:tcPr marT="63500" marB="63500" marR="63500" marL="6350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r h="474825">
                <a:tc>
                  <a:txBody>
                    <a:bodyPr/>
                    <a:lstStyle/>
                    <a:p>
                      <a:pPr indent="0" lvl="0" marL="0" rtl="0" algn="l">
                        <a:spcBef>
                          <a:spcPts val="0"/>
                        </a:spcBef>
                        <a:spcAft>
                          <a:spcPts val="0"/>
                        </a:spcAft>
                        <a:buNone/>
                      </a:pPr>
                      <a:r>
                        <a:rPr b="1" lang="en" sz="1800">
                          <a:solidFill>
                            <a:srgbClr val="FFFFFF"/>
                          </a:solidFill>
                          <a:latin typeface="Verdana"/>
                          <a:ea typeface="Verdana"/>
                          <a:cs typeface="Verdana"/>
                          <a:sym typeface="Verdana"/>
                        </a:rPr>
                        <a:t>2</a:t>
                      </a:r>
                      <a:endParaRPr b="1" sz="1800">
                        <a:solidFill>
                          <a:srgbClr val="FFFFFF"/>
                        </a:solidFill>
                        <a:latin typeface="Verdana"/>
                        <a:ea typeface="Verdana"/>
                        <a:cs typeface="Verdana"/>
                        <a:sym typeface="Verdana"/>
                      </a:endParaRPr>
                    </a:p>
                  </a:txBody>
                  <a:tcPr marT="63500" marB="63500" marR="63500" marL="6350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b="1" sz="1800">
                        <a:solidFill>
                          <a:srgbClr val="FFFFFF"/>
                        </a:solidFill>
                        <a:latin typeface="Verdana"/>
                        <a:ea typeface="Verdana"/>
                        <a:cs typeface="Verdana"/>
                        <a:sym typeface="Verdana"/>
                      </a:endParaRPr>
                    </a:p>
                  </a:txBody>
                  <a:tcPr marT="63500" marB="63500" marR="63500" marL="6350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b="1" sz="1800">
                        <a:solidFill>
                          <a:srgbClr val="FFFFFF"/>
                        </a:solidFill>
                        <a:latin typeface="Verdana"/>
                        <a:ea typeface="Verdana"/>
                        <a:cs typeface="Verdana"/>
                        <a:sym typeface="Verdana"/>
                      </a:endParaRPr>
                    </a:p>
                  </a:txBody>
                  <a:tcPr marT="63500" marB="63500" marR="63500" marL="6350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r h="474825">
                <a:tc>
                  <a:txBody>
                    <a:bodyPr/>
                    <a:lstStyle/>
                    <a:p>
                      <a:pPr indent="0" lvl="0" marL="0" rtl="0" algn="l">
                        <a:spcBef>
                          <a:spcPts val="0"/>
                        </a:spcBef>
                        <a:spcAft>
                          <a:spcPts val="0"/>
                        </a:spcAft>
                        <a:buNone/>
                      </a:pPr>
                      <a:r>
                        <a:rPr b="1" lang="en" sz="1800">
                          <a:solidFill>
                            <a:srgbClr val="FFFFFF"/>
                          </a:solidFill>
                          <a:latin typeface="Verdana"/>
                          <a:ea typeface="Verdana"/>
                          <a:cs typeface="Verdana"/>
                          <a:sym typeface="Verdana"/>
                        </a:rPr>
                        <a:t>3</a:t>
                      </a:r>
                      <a:endParaRPr b="1" sz="1800">
                        <a:solidFill>
                          <a:srgbClr val="FFFFFF"/>
                        </a:solidFill>
                        <a:latin typeface="Verdana"/>
                        <a:ea typeface="Verdana"/>
                        <a:cs typeface="Verdana"/>
                        <a:sym typeface="Verdana"/>
                      </a:endParaRPr>
                    </a:p>
                  </a:txBody>
                  <a:tcPr marT="63500" marB="63500" marR="63500" marL="6350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b="1" sz="1800">
                        <a:solidFill>
                          <a:srgbClr val="FFFFFF"/>
                        </a:solidFill>
                        <a:latin typeface="Verdana"/>
                        <a:ea typeface="Verdana"/>
                        <a:cs typeface="Verdana"/>
                        <a:sym typeface="Verdana"/>
                      </a:endParaRPr>
                    </a:p>
                  </a:txBody>
                  <a:tcPr marT="63500" marB="63500" marR="63500" marL="6350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b="1" sz="1800">
                        <a:solidFill>
                          <a:srgbClr val="FFFFFF"/>
                        </a:solidFill>
                        <a:latin typeface="Verdana"/>
                        <a:ea typeface="Verdana"/>
                        <a:cs typeface="Verdana"/>
                        <a:sym typeface="Verdana"/>
                      </a:endParaRPr>
                    </a:p>
                  </a:txBody>
                  <a:tcPr marT="63500" marB="63500" marR="63500" marL="6350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r h="474825">
                <a:tc>
                  <a:txBody>
                    <a:bodyPr/>
                    <a:lstStyle/>
                    <a:p>
                      <a:pPr indent="0" lvl="0" marL="0" rtl="0" algn="l">
                        <a:spcBef>
                          <a:spcPts val="0"/>
                        </a:spcBef>
                        <a:spcAft>
                          <a:spcPts val="0"/>
                        </a:spcAft>
                        <a:buNone/>
                      </a:pPr>
                      <a:r>
                        <a:rPr b="1" lang="en" sz="1800">
                          <a:solidFill>
                            <a:srgbClr val="FFFFFF"/>
                          </a:solidFill>
                          <a:latin typeface="Verdana"/>
                          <a:ea typeface="Verdana"/>
                          <a:cs typeface="Verdana"/>
                          <a:sym typeface="Verdana"/>
                        </a:rPr>
                        <a:t>4</a:t>
                      </a:r>
                      <a:endParaRPr b="1" sz="1800">
                        <a:solidFill>
                          <a:srgbClr val="FFFFFF"/>
                        </a:solidFill>
                        <a:latin typeface="Verdana"/>
                        <a:ea typeface="Verdana"/>
                        <a:cs typeface="Verdana"/>
                        <a:sym typeface="Verdana"/>
                      </a:endParaRPr>
                    </a:p>
                  </a:txBody>
                  <a:tcPr marT="63500" marB="63500" marR="63500" marL="6350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b="1" sz="1800">
                        <a:solidFill>
                          <a:srgbClr val="FFFFFF"/>
                        </a:solidFill>
                        <a:latin typeface="Verdana"/>
                        <a:ea typeface="Verdana"/>
                        <a:cs typeface="Verdana"/>
                        <a:sym typeface="Verdana"/>
                      </a:endParaRPr>
                    </a:p>
                  </a:txBody>
                  <a:tcPr marT="63500" marB="63500" marR="63500" marL="6350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b="1" sz="1800">
                        <a:solidFill>
                          <a:srgbClr val="FFFFFF"/>
                        </a:solidFill>
                        <a:latin typeface="Verdana"/>
                        <a:ea typeface="Verdana"/>
                        <a:cs typeface="Verdana"/>
                        <a:sym typeface="Verdana"/>
                      </a:endParaRPr>
                    </a:p>
                  </a:txBody>
                  <a:tcPr marT="63500" marB="63500" marR="63500" marL="6350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r h="474825">
                <a:tc>
                  <a:txBody>
                    <a:bodyPr/>
                    <a:lstStyle/>
                    <a:p>
                      <a:pPr indent="0" lvl="0" marL="0" rtl="0" algn="l">
                        <a:spcBef>
                          <a:spcPts val="0"/>
                        </a:spcBef>
                        <a:spcAft>
                          <a:spcPts val="0"/>
                        </a:spcAft>
                        <a:buNone/>
                      </a:pPr>
                      <a:r>
                        <a:rPr b="1" lang="en" sz="1800">
                          <a:solidFill>
                            <a:srgbClr val="FFFFFF"/>
                          </a:solidFill>
                          <a:latin typeface="Verdana"/>
                          <a:ea typeface="Verdana"/>
                          <a:cs typeface="Verdana"/>
                          <a:sym typeface="Verdana"/>
                        </a:rPr>
                        <a:t>5</a:t>
                      </a:r>
                      <a:endParaRPr b="1" sz="1800">
                        <a:solidFill>
                          <a:srgbClr val="FFFFFF"/>
                        </a:solidFill>
                        <a:latin typeface="Verdana"/>
                        <a:ea typeface="Verdana"/>
                        <a:cs typeface="Verdana"/>
                        <a:sym typeface="Verdana"/>
                      </a:endParaRPr>
                    </a:p>
                  </a:txBody>
                  <a:tcPr marT="63500" marB="63500" marR="63500" marL="6350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b="1" sz="1800">
                        <a:solidFill>
                          <a:srgbClr val="FFFFFF"/>
                        </a:solidFill>
                        <a:latin typeface="Verdana"/>
                        <a:ea typeface="Verdana"/>
                        <a:cs typeface="Verdana"/>
                        <a:sym typeface="Verdana"/>
                      </a:endParaRPr>
                    </a:p>
                  </a:txBody>
                  <a:tcPr marT="63500" marB="63500" marR="63500" marL="6350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b="1" sz="1800">
                        <a:solidFill>
                          <a:srgbClr val="FFFFFF"/>
                        </a:solidFill>
                        <a:latin typeface="Verdana"/>
                        <a:ea typeface="Verdana"/>
                        <a:cs typeface="Verdana"/>
                        <a:sym typeface="Verdana"/>
                      </a:endParaRPr>
                    </a:p>
                  </a:txBody>
                  <a:tcPr marT="63500" marB="63500" marR="63500" marL="6350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39"/>
          <p:cNvSpPr txBox="1"/>
          <p:nvPr>
            <p:ph type="ctrTitle"/>
          </p:nvPr>
        </p:nvSpPr>
        <p:spPr>
          <a:xfrm>
            <a:off x="344250" y="1403850"/>
            <a:ext cx="8455500" cy="214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t>Write about Food Product Choices &amp; Dietary Needs</a:t>
            </a:r>
            <a:endParaRPr sz="4800"/>
          </a:p>
        </p:txBody>
      </p:sp>
      <p:sp>
        <p:nvSpPr>
          <p:cNvPr id="230" name="Google Shape;230;p39"/>
          <p:cNvSpPr txBox="1"/>
          <p:nvPr>
            <p:ph idx="1" type="subTitle"/>
          </p:nvPr>
        </p:nvSpPr>
        <p:spPr>
          <a:xfrm>
            <a:off x="344250" y="3550650"/>
            <a:ext cx="47244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Obj 046:</a:t>
            </a:r>
            <a:r>
              <a:rPr lang="en" sz="2400">
                <a:solidFill>
                  <a:schemeClr val="dk1"/>
                </a:solidFill>
              </a:rPr>
              <a:t> </a:t>
            </a:r>
            <a:r>
              <a:rPr lang="en">
                <a:solidFill>
                  <a:schemeClr val="dk1"/>
                </a:solidFill>
              </a:rPr>
              <a:t>Practice for Task 4</a:t>
            </a:r>
            <a:endParaRPr sz="24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69138"/>
        </a:solidFill>
      </p:bgPr>
    </p:bg>
    <p:spTree>
      <p:nvGrpSpPr>
        <p:cNvPr id="234" name="Shape 234"/>
        <p:cNvGrpSpPr/>
        <p:nvPr/>
      </p:nvGrpSpPr>
      <p:grpSpPr>
        <a:xfrm>
          <a:off x="0" y="0"/>
          <a:ext cx="0" cy="0"/>
          <a:chOff x="0" y="0"/>
          <a:chExt cx="0" cy="0"/>
        </a:xfrm>
      </p:grpSpPr>
      <p:sp>
        <p:nvSpPr>
          <p:cNvPr id="235" name="Google Shape;235;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 4 Key Words</a:t>
            </a:r>
            <a:endParaRPr/>
          </a:p>
        </p:txBody>
      </p:sp>
      <p:sp>
        <p:nvSpPr>
          <p:cNvPr id="236" name="Google Shape;236;p40"/>
          <p:cNvSpPr txBox="1"/>
          <p:nvPr>
            <p:ph idx="1" type="body"/>
          </p:nvPr>
        </p:nvSpPr>
        <p:spPr>
          <a:xfrm>
            <a:off x="311700" y="1140300"/>
            <a:ext cx="8520600" cy="28629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Verdana"/>
              <a:buChar char="●"/>
            </a:pPr>
            <a:r>
              <a:rPr lang="en" sz="2400">
                <a:solidFill>
                  <a:srgbClr val="FFFFFF"/>
                </a:solidFill>
                <a:latin typeface="Verdana"/>
                <a:ea typeface="Verdana"/>
                <a:cs typeface="Verdana"/>
                <a:sym typeface="Verdana"/>
              </a:rPr>
              <a:t>Dietary Needs</a:t>
            </a:r>
            <a:endParaRPr sz="2400">
              <a:solidFill>
                <a:srgbClr val="FFFFFF"/>
              </a:solidFill>
              <a:latin typeface="Verdana"/>
              <a:ea typeface="Verdana"/>
              <a:cs typeface="Verdana"/>
              <a:sym typeface="Verdana"/>
            </a:endParaRPr>
          </a:p>
          <a:p>
            <a:pPr indent="-381000" lvl="0" marL="457200" rtl="0" algn="l">
              <a:spcBef>
                <a:spcPts val="0"/>
              </a:spcBef>
              <a:spcAft>
                <a:spcPts val="0"/>
              </a:spcAft>
              <a:buClr>
                <a:srgbClr val="FFFFFF"/>
              </a:buClr>
              <a:buSzPts val="2400"/>
              <a:buFont typeface="Verdana"/>
              <a:buChar char="●"/>
            </a:pPr>
            <a:r>
              <a:rPr lang="en" sz="2400">
                <a:solidFill>
                  <a:srgbClr val="FFFFFF"/>
                </a:solidFill>
                <a:latin typeface="Verdana"/>
                <a:ea typeface="Verdana"/>
                <a:cs typeface="Verdana"/>
                <a:sym typeface="Verdana"/>
              </a:rPr>
              <a:t>Health issues</a:t>
            </a:r>
            <a:endParaRPr sz="2400">
              <a:solidFill>
                <a:srgbClr val="FFFFFF"/>
              </a:solidFill>
              <a:latin typeface="Verdana"/>
              <a:ea typeface="Verdana"/>
              <a:cs typeface="Verdana"/>
              <a:sym typeface="Verdana"/>
            </a:endParaRPr>
          </a:p>
          <a:p>
            <a:pPr indent="-381000" lvl="0" marL="457200" rtl="0" algn="l">
              <a:spcBef>
                <a:spcPts val="0"/>
              </a:spcBef>
              <a:spcAft>
                <a:spcPts val="0"/>
              </a:spcAft>
              <a:buClr>
                <a:srgbClr val="FFFFFF"/>
              </a:buClr>
              <a:buSzPts val="2400"/>
              <a:buFont typeface="Verdana"/>
              <a:buChar char="●"/>
            </a:pPr>
            <a:r>
              <a:rPr lang="en" sz="2400">
                <a:solidFill>
                  <a:srgbClr val="FFFFFF"/>
                </a:solidFill>
                <a:latin typeface="Verdana"/>
                <a:ea typeface="Verdana"/>
                <a:cs typeface="Verdana"/>
                <a:sym typeface="Verdana"/>
              </a:rPr>
              <a:t>Disease</a:t>
            </a:r>
            <a:endParaRPr sz="2400">
              <a:solidFill>
                <a:srgbClr val="FFFFFF"/>
              </a:solidFill>
              <a:latin typeface="Verdana"/>
              <a:ea typeface="Verdana"/>
              <a:cs typeface="Verdana"/>
              <a:sym typeface="Verdana"/>
            </a:endParaRPr>
          </a:p>
          <a:p>
            <a:pPr indent="-381000" lvl="0" marL="457200" rtl="0" algn="l">
              <a:spcBef>
                <a:spcPts val="0"/>
              </a:spcBef>
              <a:spcAft>
                <a:spcPts val="0"/>
              </a:spcAft>
              <a:buClr>
                <a:srgbClr val="FFFFFF"/>
              </a:buClr>
              <a:buSzPts val="2400"/>
              <a:buFont typeface="Verdana"/>
              <a:buChar char="●"/>
            </a:pPr>
            <a:r>
              <a:rPr lang="en" sz="2400">
                <a:solidFill>
                  <a:srgbClr val="FFFFFF"/>
                </a:solidFill>
                <a:latin typeface="Verdana"/>
                <a:ea typeface="Verdana"/>
                <a:cs typeface="Verdana"/>
                <a:sym typeface="Verdana"/>
              </a:rPr>
              <a:t>Reasoning</a:t>
            </a:r>
            <a:endParaRPr sz="2400">
              <a:solidFill>
                <a:srgbClr val="FFFFFF"/>
              </a:solidFill>
              <a:latin typeface="Verdana"/>
              <a:ea typeface="Verdana"/>
              <a:cs typeface="Verdana"/>
              <a:sym typeface="Verdana"/>
            </a:endParaRPr>
          </a:p>
          <a:p>
            <a:pPr indent="-381000" lvl="0" marL="457200" rtl="0" algn="l">
              <a:spcBef>
                <a:spcPts val="0"/>
              </a:spcBef>
              <a:spcAft>
                <a:spcPts val="0"/>
              </a:spcAft>
              <a:buClr>
                <a:srgbClr val="FFFFFF"/>
              </a:buClr>
              <a:buSzPts val="2400"/>
              <a:buFont typeface="Verdana"/>
              <a:buChar char="●"/>
            </a:pPr>
            <a:r>
              <a:rPr lang="en" sz="2400">
                <a:solidFill>
                  <a:srgbClr val="FFFFFF"/>
                </a:solidFill>
                <a:latin typeface="Verdana"/>
                <a:ea typeface="Verdana"/>
                <a:cs typeface="Verdana"/>
                <a:sym typeface="Verdana"/>
              </a:rPr>
              <a:t>Restricted </a:t>
            </a:r>
            <a:endParaRPr sz="2400">
              <a:solidFill>
                <a:srgbClr val="FFFFFF"/>
              </a:solidFill>
              <a:latin typeface="Verdana"/>
              <a:ea typeface="Verdana"/>
              <a:cs typeface="Verdana"/>
              <a:sym typeface="Verdana"/>
            </a:endParaRPr>
          </a:p>
          <a:p>
            <a:pPr indent="-381000" lvl="0" marL="457200" rtl="0" algn="l">
              <a:spcBef>
                <a:spcPts val="0"/>
              </a:spcBef>
              <a:spcAft>
                <a:spcPts val="0"/>
              </a:spcAft>
              <a:buClr>
                <a:srgbClr val="FFFFFF"/>
              </a:buClr>
              <a:buSzPts val="2400"/>
              <a:buFont typeface="Verdana"/>
              <a:buChar char="●"/>
            </a:pPr>
            <a:r>
              <a:rPr lang="en" sz="2400">
                <a:solidFill>
                  <a:srgbClr val="FFFFFF"/>
                </a:solidFill>
                <a:latin typeface="Verdana"/>
                <a:ea typeface="Verdana"/>
                <a:cs typeface="Verdana"/>
                <a:sym typeface="Verdana"/>
              </a:rPr>
              <a:t>Resources</a:t>
            </a:r>
            <a:endParaRPr sz="2400">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69138"/>
        </a:solidFill>
      </p:bgPr>
    </p:bg>
    <p:spTree>
      <p:nvGrpSpPr>
        <p:cNvPr id="240" name="Shape 240"/>
        <p:cNvGrpSpPr/>
        <p:nvPr/>
      </p:nvGrpSpPr>
      <p:grpSpPr>
        <a:xfrm>
          <a:off x="0" y="0"/>
          <a:ext cx="0" cy="0"/>
          <a:chOff x="0" y="0"/>
          <a:chExt cx="0" cy="0"/>
        </a:xfrm>
      </p:grpSpPr>
      <p:sp>
        <p:nvSpPr>
          <p:cNvPr id="241" name="Google Shape;241;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 4</a:t>
            </a:r>
            <a:endParaRPr/>
          </a:p>
        </p:txBody>
      </p:sp>
      <p:sp>
        <p:nvSpPr>
          <p:cNvPr id="242" name="Google Shape;242;p41"/>
          <p:cNvSpPr txBox="1"/>
          <p:nvPr>
            <p:ph idx="1" type="body"/>
          </p:nvPr>
        </p:nvSpPr>
        <p:spPr>
          <a:xfrm>
            <a:off x="311700" y="1017725"/>
            <a:ext cx="8520600" cy="37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Arial"/>
                <a:ea typeface="Arial"/>
                <a:cs typeface="Arial"/>
                <a:sym typeface="Arial"/>
              </a:rPr>
              <a:t>Read the article. </a:t>
            </a:r>
            <a:endParaRPr b="1" sz="2400">
              <a:solidFill>
                <a:srgbClr val="FFFFFF"/>
              </a:solidFill>
              <a:latin typeface="Arial"/>
              <a:ea typeface="Arial"/>
              <a:cs typeface="Arial"/>
              <a:sym typeface="Arial"/>
            </a:endParaRPr>
          </a:p>
          <a:p>
            <a:pPr indent="-381000" lvl="1" marL="1371600" rtl="0" algn="l">
              <a:spcBef>
                <a:spcPts val="0"/>
              </a:spcBef>
              <a:spcAft>
                <a:spcPts val="0"/>
              </a:spcAft>
              <a:buClr>
                <a:srgbClr val="FFFFFF"/>
              </a:buClr>
              <a:buSzPts val="2400"/>
              <a:buFont typeface="Arial"/>
              <a:buChar char="○"/>
            </a:pPr>
            <a:r>
              <a:rPr b="1" lang="en" sz="2400">
                <a:solidFill>
                  <a:srgbClr val="FFFFFF"/>
                </a:solidFill>
                <a:latin typeface="Arial"/>
                <a:ea typeface="Arial"/>
                <a:cs typeface="Arial"/>
                <a:sym typeface="Arial"/>
              </a:rPr>
              <a:t>What is the dietary need?</a:t>
            </a:r>
            <a:endParaRPr b="1" sz="2400">
              <a:solidFill>
                <a:srgbClr val="FFFFFF"/>
              </a:solidFill>
              <a:latin typeface="Arial"/>
              <a:ea typeface="Arial"/>
              <a:cs typeface="Arial"/>
              <a:sym typeface="Arial"/>
            </a:endParaRPr>
          </a:p>
          <a:p>
            <a:pPr indent="-381000" lvl="1" marL="1371600" rtl="0" algn="l">
              <a:spcBef>
                <a:spcPts val="0"/>
              </a:spcBef>
              <a:spcAft>
                <a:spcPts val="0"/>
              </a:spcAft>
              <a:buClr>
                <a:srgbClr val="FFFFFF"/>
              </a:buClr>
              <a:buSzPts val="2400"/>
              <a:buFont typeface="Arial"/>
              <a:buChar char="○"/>
            </a:pPr>
            <a:r>
              <a:rPr b="1" lang="en" sz="2400">
                <a:solidFill>
                  <a:srgbClr val="FFFFFF"/>
                </a:solidFill>
                <a:latin typeface="Arial"/>
                <a:ea typeface="Arial"/>
                <a:cs typeface="Arial"/>
                <a:sym typeface="Arial"/>
              </a:rPr>
              <a:t>What is healthy for people in this situation?</a:t>
            </a:r>
            <a:endParaRPr b="1" sz="2400">
              <a:solidFill>
                <a:srgbClr val="FFFFFF"/>
              </a:solidFill>
              <a:latin typeface="Arial"/>
              <a:ea typeface="Arial"/>
              <a:cs typeface="Arial"/>
              <a:sym typeface="Arial"/>
            </a:endParaRPr>
          </a:p>
          <a:p>
            <a:pPr indent="-381000" lvl="1" marL="1371600" rtl="0" algn="l">
              <a:spcBef>
                <a:spcPts val="0"/>
              </a:spcBef>
              <a:spcAft>
                <a:spcPts val="0"/>
              </a:spcAft>
              <a:buClr>
                <a:srgbClr val="FFFFFF"/>
              </a:buClr>
              <a:buSzPts val="2400"/>
              <a:buFont typeface="Arial"/>
              <a:buChar char="○"/>
            </a:pPr>
            <a:r>
              <a:rPr b="1" lang="en" sz="2400">
                <a:solidFill>
                  <a:srgbClr val="FFFFFF"/>
                </a:solidFill>
                <a:latin typeface="Arial"/>
                <a:ea typeface="Arial"/>
                <a:cs typeface="Arial"/>
                <a:sym typeface="Arial"/>
              </a:rPr>
              <a:t> Why is it good?</a:t>
            </a:r>
            <a:endParaRPr b="1" sz="2400">
              <a:solidFill>
                <a:srgbClr val="FFFFFF"/>
              </a:solidFill>
              <a:latin typeface="Arial"/>
              <a:ea typeface="Arial"/>
              <a:cs typeface="Arial"/>
              <a:sym typeface="Arial"/>
            </a:endParaRPr>
          </a:p>
          <a:p>
            <a:pPr indent="-381000" lvl="1" marL="1371600" rtl="0" algn="l">
              <a:spcBef>
                <a:spcPts val="0"/>
              </a:spcBef>
              <a:spcAft>
                <a:spcPts val="0"/>
              </a:spcAft>
              <a:buClr>
                <a:srgbClr val="FFFFFF"/>
              </a:buClr>
              <a:buSzPts val="2400"/>
              <a:buFont typeface="Arial"/>
              <a:buChar char="○"/>
            </a:pPr>
            <a:r>
              <a:rPr b="1" lang="en" sz="2400">
                <a:solidFill>
                  <a:srgbClr val="FFFFFF"/>
                </a:solidFill>
                <a:latin typeface="Arial"/>
                <a:ea typeface="Arial"/>
                <a:cs typeface="Arial"/>
                <a:sym typeface="Arial"/>
              </a:rPr>
              <a:t>What is unhealthy/bad for them? </a:t>
            </a:r>
            <a:endParaRPr b="1" sz="2400">
              <a:solidFill>
                <a:srgbClr val="FFFFFF"/>
              </a:solidFill>
              <a:latin typeface="Arial"/>
              <a:ea typeface="Arial"/>
              <a:cs typeface="Arial"/>
              <a:sym typeface="Arial"/>
            </a:endParaRPr>
          </a:p>
          <a:p>
            <a:pPr indent="-381000" lvl="1" marL="1371600" rtl="0" algn="l">
              <a:spcBef>
                <a:spcPts val="0"/>
              </a:spcBef>
              <a:spcAft>
                <a:spcPts val="0"/>
              </a:spcAft>
              <a:buClr>
                <a:srgbClr val="FFFFFF"/>
              </a:buClr>
              <a:buSzPts val="2400"/>
              <a:buFont typeface="Arial"/>
              <a:buChar char="○"/>
            </a:pPr>
            <a:r>
              <a:rPr b="1" lang="en" sz="2400">
                <a:solidFill>
                  <a:srgbClr val="FFFFFF"/>
                </a:solidFill>
                <a:latin typeface="Arial"/>
                <a:ea typeface="Arial"/>
                <a:cs typeface="Arial"/>
                <a:sym typeface="Arial"/>
              </a:rPr>
              <a:t>Why is it bad?</a:t>
            </a:r>
            <a:endParaRPr b="1" sz="2400">
              <a:solidFill>
                <a:srgbClr val="FFFFFF"/>
              </a:solidFill>
              <a:latin typeface="Arial"/>
              <a:ea typeface="Arial"/>
              <a:cs typeface="Arial"/>
              <a:sym typeface="Arial"/>
            </a:endParaRPr>
          </a:p>
          <a:p>
            <a:pPr indent="-381000" lvl="1" marL="1371600" rtl="0" algn="l">
              <a:spcBef>
                <a:spcPts val="0"/>
              </a:spcBef>
              <a:spcAft>
                <a:spcPts val="0"/>
              </a:spcAft>
              <a:buClr>
                <a:srgbClr val="FFFFFF"/>
              </a:buClr>
              <a:buSzPts val="2400"/>
              <a:buFont typeface="Arial"/>
              <a:buChar char="○"/>
            </a:pPr>
            <a:r>
              <a:rPr b="1" lang="en" sz="2400">
                <a:solidFill>
                  <a:srgbClr val="FFFFFF"/>
                </a:solidFill>
                <a:latin typeface="Arial"/>
                <a:ea typeface="Arial"/>
                <a:cs typeface="Arial"/>
                <a:sym typeface="Arial"/>
              </a:rPr>
              <a:t>How does the author persuade or convince the reader of their reasoning?</a:t>
            </a:r>
            <a:endParaRPr b="1" sz="2400">
              <a:solidFill>
                <a:srgbClr val="FFFFFF"/>
              </a:solidFill>
              <a:latin typeface="Arial"/>
              <a:ea typeface="Arial"/>
              <a:cs typeface="Arial"/>
              <a:sym typeface="Arial"/>
            </a:endParaRPr>
          </a:p>
          <a:p>
            <a:pPr indent="0" lvl="0" marL="457200" rtl="0" algn="l">
              <a:spcBef>
                <a:spcPts val="0"/>
              </a:spcBef>
              <a:spcAft>
                <a:spcPts val="1600"/>
              </a:spcAft>
              <a:buNone/>
            </a:pPr>
            <a:r>
              <a:t/>
            </a:r>
            <a:endParaRPr>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69" name="Shape 69"/>
        <p:cNvGrpSpPr/>
        <p:nvPr/>
      </p:nvGrpSpPr>
      <p:grpSpPr>
        <a:xfrm>
          <a:off x="0" y="0"/>
          <a:ext cx="0" cy="0"/>
          <a:chOff x="0" y="0"/>
          <a:chExt cx="0" cy="0"/>
        </a:xfrm>
      </p:grpSpPr>
      <p:sp>
        <p:nvSpPr>
          <p:cNvPr id="70" name="Google Shape;70;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 1, Part 1 Key Words</a:t>
            </a:r>
            <a:endParaRPr/>
          </a:p>
        </p:txBody>
      </p:sp>
      <p:sp>
        <p:nvSpPr>
          <p:cNvPr id="71" name="Google Shape;71;p15"/>
          <p:cNvSpPr txBox="1"/>
          <p:nvPr>
            <p:ph idx="1" type="body"/>
          </p:nvPr>
        </p:nvSpPr>
        <p:spPr>
          <a:xfrm>
            <a:off x="311700" y="1234075"/>
            <a:ext cx="3106500" cy="333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Verdana"/>
              <a:buChar char="●"/>
            </a:pPr>
            <a:r>
              <a:rPr lang="en">
                <a:solidFill>
                  <a:srgbClr val="FFFFFF"/>
                </a:solidFill>
                <a:latin typeface="Verdana"/>
                <a:ea typeface="Verdana"/>
                <a:cs typeface="Verdana"/>
                <a:sym typeface="Verdana"/>
              </a:rPr>
              <a:t>Hands</a:t>
            </a:r>
            <a:endParaRPr>
              <a:solidFill>
                <a:srgbClr val="FFFFFF"/>
              </a:solidFill>
              <a:latin typeface="Verdana"/>
              <a:ea typeface="Verdana"/>
              <a:cs typeface="Verdana"/>
              <a:sym typeface="Verdana"/>
            </a:endParaRPr>
          </a:p>
          <a:p>
            <a:pPr indent="-342900" lvl="0" marL="457200" rtl="0" algn="l">
              <a:spcBef>
                <a:spcPts val="0"/>
              </a:spcBef>
              <a:spcAft>
                <a:spcPts val="0"/>
              </a:spcAft>
              <a:buClr>
                <a:srgbClr val="FFFFFF"/>
              </a:buClr>
              <a:buSzPts val="1800"/>
              <a:buFont typeface="Verdana"/>
              <a:buChar char="●"/>
            </a:pPr>
            <a:r>
              <a:rPr lang="en">
                <a:solidFill>
                  <a:srgbClr val="FFFFFF"/>
                </a:solidFill>
                <a:latin typeface="Verdana"/>
                <a:ea typeface="Verdana"/>
                <a:cs typeface="Verdana"/>
                <a:sym typeface="Verdana"/>
              </a:rPr>
              <a:t>Garbage</a:t>
            </a:r>
            <a:endParaRPr>
              <a:solidFill>
                <a:srgbClr val="FFFFFF"/>
              </a:solidFill>
              <a:latin typeface="Verdana"/>
              <a:ea typeface="Verdana"/>
              <a:cs typeface="Verdana"/>
              <a:sym typeface="Verdana"/>
            </a:endParaRPr>
          </a:p>
          <a:p>
            <a:pPr indent="-342900" lvl="0" marL="457200" rtl="0" algn="l">
              <a:spcBef>
                <a:spcPts val="0"/>
              </a:spcBef>
              <a:spcAft>
                <a:spcPts val="0"/>
              </a:spcAft>
              <a:buClr>
                <a:srgbClr val="FFFFFF"/>
              </a:buClr>
              <a:buSzPts val="1800"/>
              <a:buFont typeface="Verdana"/>
              <a:buChar char="●"/>
            </a:pPr>
            <a:r>
              <a:rPr lang="en">
                <a:solidFill>
                  <a:srgbClr val="FFFFFF"/>
                </a:solidFill>
                <a:latin typeface="Verdana"/>
                <a:ea typeface="Verdana"/>
                <a:cs typeface="Verdana"/>
                <a:sym typeface="Verdana"/>
              </a:rPr>
              <a:t>Bathroom</a:t>
            </a:r>
            <a:endParaRPr>
              <a:solidFill>
                <a:srgbClr val="FFFFFF"/>
              </a:solidFill>
              <a:latin typeface="Verdana"/>
              <a:ea typeface="Verdana"/>
              <a:cs typeface="Verdana"/>
              <a:sym typeface="Verdana"/>
            </a:endParaRPr>
          </a:p>
          <a:p>
            <a:pPr indent="-342900" lvl="0" marL="457200" rtl="0" algn="l">
              <a:spcBef>
                <a:spcPts val="0"/>
              </a:spcBef>
              <a:spcAft>
                <a:spcPts val="0"/>
              </a:spcAft>
              <a:buClr>
                <a:srgbClr val="FFFFFF"/>
              </a:buClr>
              <a:buSzPts val="1800"/>
              <a:buFont typeface="Verdana"/>
              <a:buChar char="●"/>
            </a:pPr>
            <a:r>
              <a:rPr lang="en">
                <a:solidFill>
                  <a:srgbClr val="FFFFFF"/>
                </a:solidFill>
                <a:latin typeface="Verdana"/>
                <a:ea typeface="Verdana"/>
                <a:cs typeface="Verdana"/>
                <a:sym typeface="Verdana"/>
              </a:rPr>
              <a:t>Raw Meat</a:t>
            </a:r>
            <a:endParaRPr>
              <a:solidFill>
                <a:srgbClr val="FFFFFF"/>
              </a:solidFill>
              <a:latin typeface="Verdana"/>
              <a:ea typeface="Verdana"/>
              <a:cs typeface="Verdana"/>
              <a:sym typeface="Verdana"/>
            </a:endParaRPr>
          </a:p>
          <a:p>
            <a:pPr indent="-342900" lvl="0" marL="457200" rtl="0" algn="l">
              <a:spcBef>
                <a:spcPts val="0"/>
              </a:spcBef>
              <a:spcAft>
                <a:spcPts val="0"/>
              </a:spcAft>
              <a:buClr>
                <a:srgbClr val="FFFFFF"/>
              </a:buClr>
              <a:buSzPts val="1800"/>
              <a:buFont typeface="Verdana"/>
              <a:buChar char="●"/>
            </a:pPr>
            <a:r>
              <a:rPr lang="en">
                <a:solidFill>
                  <a:srgbClr val="FFFFFF"/>
                </a:solidFill>
                <a:latin typeface="Verdana"/>
                <a:ea typeface="Verdana"/>
                <a:cs typeface="Verdana"/>
                <a:sym typeface="Verdana"/>
              </a:rPr>
              <a:t>Coughing</a:t>
            </a:r>
            <a:endParaRPr>
              <a:solidFill>
                <a:srgbClr val="FFFFFF"/>
              </a:solidFill>
              <a:latin typeface="Verdana"/>
              <a:ea typeface="Verdana"/>
              <a:cs typeface="Verdana"/>
              <a:sym typeface="Verdana"/>
            </a:endParaRPr>
          </a:p>
          <a:p>
            <a:pPr indent="-342900" lvl="0" marL="457200" rtl="0" algn="l">
              <a:spcBef>
                <a:spcPts val="0"/>
              </a:spcBef>
              <a:spcAft>
                <a:spcPts val="0"/>
              </a:spcAft>
              <a:buClr>
                <a:srgbClr val="FFFFFF"/>
              </a:buClr>
              <a:buSzPts val="1800"/>
              <a:buFont typeface="Verdana"/>
              <a:buChar char="●"/>
            </a:pPr>
            <a:r>
              <a:rPr lang="en">
                <a:solidFill>
                  <a:srgbClr val="FFFFFF"/>
                </a:solidFill>
                <a:latin typeface="Verdana"/>
                <a:ea typeface="Verdana"/>
                <a:cs typeface="Verdana"/>
                <a:sym typeface="Verdana"/>
              </a:rPr>
              <a:t>Eating</a:t>
            </a:r>
            <a:endParaRPr>
              <a:solidFill>
                <a:srgbClr val="FFFFFF"/>
              </a:solidFill>
              <a:latin typeface="Verdana"/>
              <a:ea typeface="Verdana"/>
              <a:cs typeface="Verdana"/>
              <a:sym typeface="Verdana"/>
            </a:endParaRPr>
          </a:p>
          <a:p>
            <a:pPr indent="-342900" lvl="0" marL="457200" rtl="0" algn="l">
              <a:spcBef>
                <a:spcPts val="0"/>
              </a:spcBef>
              <a:spcAft>
                <a:spcPts val="0"/>
              </a:spcAft>
              <a:buClr>
                <a:srgbClr val="FFFFFF"/>
              </a:buClr>
              <a:buSzPts val="1800"/>
              <a:buFont typeface="Verdana"/>
              <a:buChar char="●"/>
            </a:pPr>
            <a:r>
              <a:rPr lang="en">
                <a:solidFill>
                  <a:srgbClr val="FFFFFF"/>
                </a:solidFill>
                <a:latin typeface="Verdana"/>
                <a:ea typeface="Verdana"/>
                <a:cs typeface="Verdana"/>
                <a:sym typeface="Verdana"/>
              </a:rPr>
              <a:t>Cooking</a:t>
            </a:r>
            <a:endParaRPr>
              <a:solidFill>
                <a:srgbClr val="FFFFFF"/>
              </a:solidFill>
              <a:latin typeface="Verdana"/>
              <a:ea typeface="Verdana"/>
              <a:cs typeface="Verdana"/>
              <a:sym typeface="Verdana"/>
            </a:endParaRPr>
          </a:p>
          <a:p>
            <a:pPr indent="-342900" lvl="0" marL="457200" rtl="0" algn="l">
              <a:spcBef>
                <a:spcPts val="0"/>
              </a:spcBef>
              <a:spcAft>
                <a:spcPts val="0"/>
              </a:spcAft>
              <a:buClr>
                <a:srgbClr val="FFFFFF"/>
              </a:buClr>
              <a:buSzPts val="1800"/>
              <a:buFont typeface="Verdana"/>
              <a:buChar char="●"/>
            </a:pPr>
            <a:r>
              <a:rPr lang="en">
                <a:solidFill>
                  <a:srgbClr val="FFFFFF"/>
                </a:solidFill>
                <a:latin typeface="Verdana"/>
                <a:ea typeface="Verdana"/>
                <a:cs typeface="Verdana"/>
                <a:sym typeface="Verdana"/>
              </a:rPr>
              <a:t>In order (chronological)  </a:t>
            </a:r>
            <a:endParaRPr>
              <a:solidFill>
                <a:srgbClr val="FFFFFF"/>
              </a:solidFill>
              <a:latin typeface="Verdana"/>
              <a:ea typeface="Verdana"/>
              <a:cs typeface="Verdana"/>
              <a:sym typeface="Verdana"/>
            </a:endParaRPr>
          </a:p>
          <a:p>
            <a:pPr indent="-342900" lvl="0" marL="457200" rtl="0" algn="l">
              <a:spcBef>
                <a:spcPts val="0"/>
              </a:spcBef>
              <a:spcAft>
                <a:spcPts val="0"/>
              </a:spcAft>
              <a:buClr>
                <a:srgbClr val="FFFFFF"/>
              </a:buClr>
              <a:buSzPts val="1800"/>
              <a:buFont typeface="Verdana"/>
              <a:buChar char="●"/>
            </a:pPr>
            <a:r>
              <a:rPr lang="en">
                <a:solidFill>
                  <a:srgbClr val="FFFFFF"/>
                </a:solidFill>
                <a:latin typeface="Verdana"/>
                <a:ea typeface="Verdana"/>
                <a:cs typeface="Verdana"/>
                <a:sym typeface="Verdana"/>
              </a:rPr>
              <a:t>Before/After</a:t>
            </a:r>
            <a:endParaRPr>
              <a:solidFill>
                <a:srgbClr val="FFFFFF"/>
              </a:solidFill>
              <a:latin typeface="Verdana"/>
              <a:ea typeface="Verdana"/>
              <a:cs typeface="Verdana"/>
              <a:sym typeface="Verdana"/>
            </a:endParaRPr>
          </a:p>
          <a:p>
            <a:pPr indent="-342900" lvl="0" marL="457200" rtl="0" algn="l">
              <a:spcBef>
                <a:spcPts val="0"/>
              </a:spcBef>
              <a:spcAft>
                <a:spcPts val="0"/>
              </a:spcAft>
              <a:buClr>
                <a:srgbClr val="FFFFFF"/>
              </a:buClr>
              <a:buSzPts val="1800"/>
              <a:buFont typeface="Verdana"/>
              <a:buChar char="●"/>
            </a:pPr>
            <a:r>
              <a:rPr lang="en">
                <a:solidFill>
                  <a:srgbClr val="FFFFFF"/>
                </a:solidFill>
                <a:latin typeface="Verdana"/>
                <a:ea typeface="Verdana"/>
                <a:cs typeface="Verdana"/>
                <a:sym typeface="Verdana"/>
              </a:rPr>
              <a:t>To Wash</a:t>
            </a:r>
            <a:endParaRPr>
              <a:solidFill>
                <a:srgbClr val="FFFFFF"/>
              </a:solidFill>
            </a:endParaRPr>
          </a:p>
        </p:txBody>
      </p:sp>
      <p:sp>
        <p:nvSpPr>
          <p:cNvPr id="72" name="Google Shape;72;p15"/>
          <p:cNvSpPr txBox="1"/>
          <p:nvPr/>
        </p:nvSpPr>
        <p:spPr>
          <a:xfrm>
            <a:off x="4382700" y="1371600"/>
            <a:ext cx="2164500" cy="279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
        <p:nvSpPr>
          <p:cNvPr id="73" name="Google Shape;73;p15"/>
          <p:cNvSpPr txBox="1"/>
          <p:nvPr/>
        </p:nvSpPr>
        <p:spPr>
          <a:xfrm>
            <a:off x="6282000" y="1017725"/>
            <a:ext cx="2550300" cy="17787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1800">
              <a:solidFill>
                <a:srgbClr val="FFFFFF"/>
              </a:solidFill>
              <a:latin typeface="Verdana"/>
              <a:ea typeface="Verdana"/>
              <a:cs typeface="Verdana"/>
              <a:sym typeface="Verdana"/>
            </a:endParaRPr>
          </a:p>
          <a:p>
            <a:pPr indent="0" lvl="0" marL="457200" rtl="0" algn="l">
              <a:spcBef>
                <a:spcPts val="0"/>
              </a:spcBef>
              <a:spcAft>
                <a:spcPts val="0"/>
              </a:spcAft>
              <a:buNone/>
            </a:pPr>
            <a:r>
              <a:t/>
            </a:r>
            <a:endParaRPr sz="1800">
              <a:solidFill>
                <a:srgbClr val="FFFFFF"/>
              </a:solidFill>
              <a:latin typeface="Verdana"/>
              <a:ea typeface="Verdana"/>
              <a:cs typeface="Verdana"/>
              <a:sym typeface="Verdana"/>
            </a:endParaRPr>
          </a:p>
        </p:txBody>
      </p:sp>
      <p:sp>
        <p:nvSpPr>
          <p:cNvPr id="74" name="Google Shape;74;p15"/>
          <p:cNvSpPr txBox="1"/>
          <p:nvPr/>
        </p:nvSpPr>
        <p:spPr>
          <a:xfrm>
            <a:off x="3064800" y="1371600"/>
            <a:ext cx="3217200" cy="21966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FFFFFF"/>
              </a:buClr>
              <a:buSzPts val="1800"/>
              <a:buFont typeface="Verdana"/>
              <a:buChar char="●"/>
            </a:pPr>
            <a:r>
              <a:rPr lang="en" sz="1800">
                <a:solidFill>
                  <a:srgbClr val="FFFFFF"/>
                </a:solidFill>
                <a:latin typeface="Verdana"/>
                <a:ea typeface="Verdana"/>
                <a:cs typeface="Verdana"/>
                <a:sym typeface="Verdana"/>
              </a:rPr>
              <a:t>To Wet</a:t>
            </a:r>
            <a:endParaRPr sz="1800">
              <a:solidFill>
                <a:srgbClr val="FFFFFF"/>
              </a:solidFill>
              <a:latin typeface="Verdana"/>
              <a:ea typeface="Verdana"/>
              <a:cs typeface="Verdana"/>
              <a:sym typeface="Verdana"/>
            </a:endParaRPr>
          </a:p>
          <a:p>
            <a:pPr indent="-342900" lvl="0" marL="457200" rtl="0" algn="l">
              <a:lnSpc>
                <a:spcPct val="115000"/>
              </a:lnSpc>
              <a:spcBef>
                <a:spcPts val="0"/>
              </a:spcBef>
              <a:spcAft>
                <a:spcPts val="0"/>
              </a:spcAft>
              <a:buClr>
                <a:srgbClr val="FFFFFF"/>
              </a:buClr>
              <a:buSzPts val="1800"/>
              <a:buFont typeface="Verdana"/>
              <a:buChar char="●"/>
            </a:pPr>
            <a:r>
              <a:rPr lang="en" sz="1800">
                <a:solidFill>
                  <a:srgbClr val="FFFFFF"/>
                </a:solidFill>
                <a:latin typeface="Verdana"/>
                <a:ea typeface="Verdana"/>
                <a:cs typeface="Verdana"/>
                <a:sym typeface="Verdana"/>
              </a:rPr>
              <a:t>To apply / to soap</a:t>
            </a:r>
            <a:endParaRPr sz="1800">
              <a:solidFill>
                <a:srgbClr val="FFFFFF"/>
              </a:solidFill>
              <a:latin typeface="Verdana"/>
              <a:ea typeface="Verdana"/>
              <a:cs typeface="Verdana"/>
              <a:sym typeface="Verdana"/>
            </a:endParaRPr>
          </a:p>
          <a:p>
            <a:pPr indent="-342900" lvl="0" marL="457200" rtl="0" algn="l">
              <a:lnSpc>
                <a:spcPct val="115000"/>
              </a:lnSpc>
              <a:spcBef>
                <a:spcPts val="0"/>
              </a:spcBef>
              <a:spcAft>
                <a:spcPts val="0"/>
              </a:spcAft>
              <a:buClr>
                <a:srgbClr val="FFFFFF"/>
              </a:buClr>
              <a:buSzPts val="1800"/>
              <a:buFont typeface="Verdana"/>
              <a:buChar char="●"/>
            </a:pPr>
            <a:r>
              <a:rPr lang="en" sz="1800">
                <a:solidFill>
                  <a:srgbClr val="FFFFFF"/>
                </a:solidFill>
                <a:latin typeface="Verdana"/>
                <a:ea typeface="Verdana"/>
                <a:cs typeface="Verdana"/>
                <a:sym typeface="Verdana"/>
              </a:rPr>
              <a:t>To Scrub / Rub</a:t>
            </a:r>
            <a:endParaRPr sz="1800">
              <a:solidFill>
                <a:srgbClr val="FFFFFF"/>
              </a:solidFill>
              <a:latin typeface="Verdana"/>
              <a:ea typeface="Verdana"/>
              <a:cs typeface="Verdana"/>
              <a:sym typeface="Verdana"/>
            </a:endParaRPr>
          </a:p>
          <a:p>
            <a:pPr indent="-342900" lvl="0" marL="457200" rtl="0" algn="l">
              <a:lnSpc>
                <a:spcPct val="115000"/>
              </a:lnSpc>
              <a:spcBef>
                <a:spcPts val="0"/>
              </a:spcBef>
              <a:spcAft>
                <a:spcPts val="0"/>
              </a:spcAft>
              <a:buClr>
                <a:srgbClr val="FFFFFF"/>
              </a:buClr>
              <a:buSzPts val="1800"/>
              <a:buFont typeface="Verdana"/>
              <a:buChar char="●"/>
            </a:pPr>
            <a:r>
              <a:rPr lang="en" sz="1800">
                <a:solidFill>
                  <a:srgbClr val="FFFFFF"/>
                </a:solidFill>
                <a:latin typeface="Verdana"/>
                <a:ea typeface="Verdana"/>
                <a:cs typeface="Verdana"/>
                <a:sym typeface="Verdana"/>
              </a:rPr>
              <a:t>To Rinse</a:t>
            </a:r>
            <a:endParaRPr sz="1800">
              <a:solidFill>
                <a:srgbClr val="FFFFFF"/>
              </a:solidFill>
              <a:latin typeface="Verdana"/>
              <a:ea typeface="Verdana"/>
              <a:cs typeface="Verdana"/>
              <a:sym typeface="Verdana"/>
            </a:endParaRPr>
          </a:p>
          <a:p>
            <a:pPr indent="-342900" lvl="0" marL="457200" rtl="0" algn="l">
              <a:lnSpc>
                <a:spcPct val="115000"/>
              </a:lnSpc>
              <a:spcBef>
                <a:spcPts val="0"/>
              </a:spcBef>
              <a:spcAft>
                <a:spcPts val="0"/>
              </a:spcAft>
              <a:buClr>
                <a:srgbClr val="FFFFFF"/>
              </a:buClr>
              <a:buSzPts val="1800"/>
              <a:buFont typeface="Verdana"/>
              <a:buChar char="●"/>
            </a:pPr>
            <a:r>
              <a:rPr lang="en" sz="1800">
                <a:solidFill>
                  <a:srgbClr val="FFFFFF"/>
                </a:solidFill>
                <a:latin typeface="Verdana"/>
                <a:ea typeface="Verdana"/>
                <a:cs typeface="Verdana"/>
                <a:sym typeface="Verdana"/>
              </a:rPr>
              <a:t>To Dry</a:t>
            </a:r>
            <a:endParaRPr sz="1800">
              <a:solidFill>
                <a:srgbClr val="FFFFFF"/>
              </a:solidFill>
              <a:latin typeface="Verdana"/>
              <a:ea typeface="Verdana"/>
              <a:cs typeface="Verdana"/>
              <a:sym typeface="Verdana"/>
            </a:endParaRPr>
          </a:p>
          <a:p>
            <a:pPr indent="0" lvl="0" marL="457200" rtl="0" algn="l">
              <a:lnSpc>
                <a:spcPct val="115000"/>
              </a:lnSpc>
              <a:spcBef>
                <a:spcPts val="0"/>
              </a:spcBef>
              <a:spcAft>
                <a:spcPts val="0"/>
              </a:spcAft>
              <a:buNone/>
            </a:pPr>
            <a:r>
              <a:t/>
            </a:r>
            <a:endParaRPr sz="1800">
              <a:solidFill>
                <a:srgbClr val="FFFFFF"/>
              </a:solidFill>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69138"/>
        </a:solidFill>
      </p:bgPr>
    </p:bg>
    <p:spTree>
      <p:nvGrpSpPr>
        <p:cNvPr id="246" name="Shape 246"/>
        <p:cNvGrpSpPr/>
        <p:nvPr/>
      </p:nvGrpSpPr>
      <p:grpSpPr>
        <a:xfrm>
          <a:off x="0" y="0"/>
          <a:ext cx="0" cy="0"/>
          <a:chOff x="0" y="0"/>
          <a:chExt cx="0" cy="0"/>
        </a:xfrm>
      </p:grpSpPr>
      <p:sp>
        <p:nvSpPr>
          <p:cNvPr id="247" name="Google Shape;247;p42"/>
          <p:cNvSpPr txBox="1"/>
          <p:nvPr>
            <p:ph type="title"/>
          </p:nvPr>
        </p:nvSpPr>
        <p:spPr>
          <a:xfrm>
            <a:off x="311700" y="62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Original Article</a:t>
            </a:r>
            <a:endParaRPr/>
          </a:p>
        </p:txBody>
      </p:sp>
      <p:sp>
        <p:nvSpPr>
          <p:cNvPr id="248" name="Google Shape;248;p42"/>
          <p:cNvSpPr txBox="1"/>
          <p:nvPr>
            <p:ph idx="1" type="body"/>
          </p:nvPr>
        </p:nvSpPr>
        <p:spPr>
          <a:xfrm>
            <a:off x="407375" y="569875"/>
            <a:ext cx="8520600" cy="418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Arial"/>
                <a:ea typeface="Arial"/>
                <a:cs typeface="Arial"/>
                <a:sym typeface="Arial"/>
              </a:rPr>
              <a:t>“Maintaining A Healthy Diet Can Help Protect Vision from Age-related Macular Degeneration”</a:t>
            </a:r>
            <a:endParaRPr b="1">
              <a:solidFill>
                <a:srgbClr val="FFFFFF"/>
              </a:solidFill>
              <a:latin typeface="Arial"/>
              <a:ea typeface="Arial"/>
              <a:cs typeface="Arial"/>
              <a:sym typeface="Arial"/>
            </a:endParaRPr>
          </a:p>
          <a:p>
            <a:pPr indent="0" lvl="0" marL="0" rtl="0" algn="ctr">
              <a:spcBef>
                <a:spcPts val="0"/>
              </a:spcBef>
              <a:spcAft>
                <a:spcPts val="0"/>
              </a:spcAft>
              <a:buNone/>
            </a:pPr>
            <a:r>
              <a:t/>
            </a:r>
            <a:endParaRPr b="1">
              <a:solidFill>
                <a:srgbClr val="FFFFFF"/>
              </a:solidFill>
              <a:latin typeface="Arial"/>
              <a:ea typeface="Arial"/>
              <a:cs typeface="Arial"/>
              <a:sym typeface="Arial"/>
            </a:endParaRPr>
          </a:p>
          <a:p>
            <a:pPr indent="0" lvl="0" marL="0" rtl="0" algn="l">
              <a:spcBef>
                <a:spcPts val="0"/>
              </a:spcBef>
              <a:spcAft>
                <a:spcPts val="0"/>
              </a:spcAft>
              <a:buNone/>
            </a:pPr>
            <a:r>
              <a:rPr b="1" lang="en" sz="1600">
                <a:solidFill>
                  <a:srgbClr val="FFFFFF"/>
                </a:solidFill>
                <a:latin typeface="Arial"/>
                <a:ea typeface="Arial"/>
                <a:cs typeface="Arial"/>
                <a:sym typeface="Arial"/>
              </a:rPr>
              <a:t>CHICAGO(Jan. 24, 2012)–We’ve all heard the expression “eating with your eyes,” but many people may not be aware of the benefits of eating for your eyes. In addition to promoting overall health, a diet rich with sight-saving beta carotene, lutein, zeaxanthin, zinc, omega-3 fatty acids and certain vitamins can also help guard against vision loss from eye disease, such as age-related macular degeneration (AMD).</a:t>
            </a:r>
            <a:endParaRPr b="1" sz="1600">
              <a:solidFill>
                <a:srgbClr val="FFFFFF"/>
              </a:solidFill>
              <a:latin typeface="Arial"/>
              <a:ea typeface="Arial"/>
              <a:cs typeface="Arial"/>
              <a:sym typeface="Arial"/>
            </a:endParaRPr>
          </a:p>
          <a:p>
            <a:pPr indent="0" lvl="0" marL="0" rtl="0" algn="l">
              <a:spcBef>
                <a:spcPts val="0"/>
              </a:spcBef>
              <a:spcAft>
                <a:spcPts val="0"/>
              </a:spcAft>
              <a:buNone/>
            </a:pPr>
            <a:r>
              <a:t/>
            </a:r>
            <a:endParaRPr b="1" sz="1600">
              <a:solidFill>
                <a:srgbClr val="FFFFFF"/>
              </a:solidFill>
              <a:latin typeface="Arial"/>
              <a:ea typeface="Arial"/>
              <a:cs typeface="Arial"/>
              <a:sym typeface="Arial"/>
            </a:endParaRPr>
          </a:p>
          <a:p>
            <a:pPr indent="0" lvl="0" marL="0" rtl="0" algn="l">
              <a:spcBef>
                <a:spcPts val="0"/>
              </a:spcBef>
              <a:spcAft>
                <a:spcPts val="0"/>
              </a:spcAft>
              <a:buNone/>
            </a:pPr>
            <a:r>
              <a:rPr b="1" lang="en" sz="1600">
                <a:solidFill>
                  <a:srgbClr val="FFFFFF"/>
                </a:solidFill>
                <a:latin typeface="Arial"/>
                <a:ea typeface="Arial"/>
                <a:cs typeface="Arial"/>
                <a:sym typeface="Arial"/>
              </a:rPr>
              <a:t>AMD diminishes central vision and currently affects the vision of more than 2 million Americans, ages 50 and older and is a leading cause of blindness.  AMD is a progressive disease that if left untreated, can result in severe vision loss and even blindness.  The exact cause of AMD is unknown, but risk factors for the disease include age, race, smoking, family history as well as those with cardiovascular disease and hypertension.</a:t>
            </a:r>
            <a:endParaRPr b="1" sz="1600">
              <a:solidFill>
                <a:srgbClr val="FFFFFF"/>
              </a:solidFill>
              <a:latin typeface="Arial"/>
              <a:ea typeface="Arial"/>
              <a:cs typeface="Arial"/>
              <a:sym typeface="Arial"/>
            </a:endParaRPr>
          </a:p>
          <a:p>
            <a:pPr indent="0" lvl="0" marL="0" rtl="0" algn="l">
              <a:spcBef>
                <a:spcPts val="0"/>
              </a:spcBef>
              <a:spcAft>
                <a:spcPts val="0"/>
              </a:spcAft>
              <a:buNone/>
            </a:pPr>
            <a:r>
              <a:t/>
            </a:r>
            <a:endParaRPr b="1" sz="1600">
              <a:solidFill>
                <a:srgbClr val="FFFFFF"/>
              </a:solidFill>
              <a:latin typeface="Arial"/>
              <a:ea typeface="Arial"/>
              <a:cs typeface="Arial"/>
              <a:sym typeface="Arial"/>
            </a:endParaRPr>
          </a:p>
          <a:p>
            <a:pPr indent="0" lvl="0" marL="0" rtl="0" algn="l">
              <a:spcBef>
                <a:spcPts val="0"/>
              </a:spcBef>
              <a:spcAft>
                <a:spcPts val="1600"/>
              </a:spcAft>
              <a:buNone/>
            </a:pPr>
            <a:r>
              <a:t/>
            </a:r>
            <a:endParaRPr b="1" sz="2400">
              <a:solidFill>
                <a:srgbClr val="FFFFFF"/>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69138"/>
        </a:solidFill>
      </p:bgPr>
    </p:bg>
    <p:spTree>
      <p:nvGrpSpPr>
        <p:cNvPr id="252" name="Shape 252"/>
        <p:cNvGrpSpPr/>
        <p:nvPr/>
      </p:nvGrpSpPr>
      <p:grpSpPr>
        <a:xfrm>
          <a:off x="0" y="0"/>
          <a:ext cx="0" cy="0"/>
          <a:chOff x="0" y="0"/>
          <a:chExt cx="0" cy="0"/>
        </a:xfrm>
      </p:grpSpPr>
      <p:sp>
        <p:nvSpPr>
          <p:cNvPr id="253" name="Google Shape;253;p43"/>
          <p:cNvSpPr txBox="1"/>
          <p:nvPr>
            <p:ph type="title"/>
          </p:nvPr>
        </p:nvSpPr>
        <p:spPr>
          <a:xfrm>
            <a:off x="311700" y="624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b="1" lang="en" sz="1100">
                <a:solidFill>
                  <a:srgbClr val="FFFFFF"/>
                </a:solidFill>
                <a:latin typeface="Arial"/>
                <a:ea typeface="Arial"/>
                <a:cs typeface="Arial"/>
                <a:sym typeface="Arial"/>
              </a:rPr>
              <a:t>“M</a:t>
            </a:r>
            <a:r>
              <a:rPr b="1" lang="en" sz="1100">
                <a:solidFill>
                  <a:srgbClr val="FFFFFF"/>
                </a:solidFill>
                <a:latin typeface="Arial"/>
                <a:ea typeface="Arial"/>
                <a:cs typeface="Arial"/>
                <a:sym typeface="Arial"/>
              </a:rPr>
              <a:t>aintaining A Healthy Diet Can Help Protect Vision from Age-related Macular Degeneration” page 2</a:t>
            </a:r>
            <a:endParaRPr sz="1100">
              <a:solidFill>
                <a:srgbClr val="FFFFFF"/>
              </a:solidFill>
            </a:endParaRPr>
          </a:p>
        </p:txBody>
      </p:sp>
      <p:sp>
        <p:nvSpPr>
          <p:cNvPr id="254" name="Google Shape;254;p43"/>
          <p:cNvSpPr txBox="1"/>
          <p:nvPr>
            <p:ph idx="1" type="body"/>
          </p:nvPr>
        </p:nvSpPr>
        <p:spPr>
          <a:xfrm>
            <a:off x="407375" y="569875"/>
            <a:ext cx="8520600" cy="418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Arial"/>
                <a:ea typeface="Arial"/>
                <a:cs typeface="Arial"/>
                <a:sym typeface="Arial"/>
              </a:rPr>
              <a:t>A wide variety of foods including lentils, grapes, carrots, bell peppers, broccoli, spinach, sweet potatoes, kale, certain kinds of fish, turkey and some kinds of nuts, have been shown to aid eye health.  Although there are a variety of available over-the-counter supplements designed for vision and eye health, a doctor should always be consulted before use.</a:t>
            </a:r>
            <a:endParaRPr b="1" sz="1600">
              <a:solidFill>
                <a:srgbClr val="FFFFFF"/>
              </a:solidFill>
              <a:latin typeface="Arial"/>
              <a:ea typeface="Arial"/>
              <a:cs typeface="Arial"/>
              <a:sym typeface="Arial"/>
            </a:endParaRPr>
          </a:p>
          <a:p>
            <a:pPr indent="0" lvl="0" marL="0" rtl="0" algn="l">
              <a:spcBef>
                <a:spcPts val="0"/>
              </a:spcBef>
              <a:spcAft>
                <a:spcPts val="0"/>
              </a:spcAft>
              <a:buNone/>
            </a:pPr>
            <a:r>
              <a:t/>
            </a:r>
            <a:endParaRPr b="1" sz="1600">
              <a:solidFill>
                <a:srgbClr val="FFFFFF"/>
              </a:solidFill>
              <a:latin typeface="Arial"/>
              <a:ea typeface="Arial"/>
              <a:cs typeface="Arial"/>
              <a:sym typeface="Arial"/>
            </a:endParaRPr>
          </a:p>
          <a:p>
            <a:pPr indent="0" lvl="0" marL="0" rtl="0" algn="l">
              <a:spcBef>
                <a:spcPts val="0"/>
              </a:spcBef>
              <a:spcAft>
                <a:spcPts val="0"/>
              </a:spcAft>
              <a:buNone/>
            </a:pPr>
            <a:r>
              <a:rPr b="1" lang="en" sz="1600">
                <a:solidFill>
                  <a:srgbClr val="FFFFFF"/>
                </a:solidFill>
                <a:latin typeface="Arial"/>
                <a:ea typeface="Arial"/>
                <a:cs typeface="Arial"/>
                <a:sym typeface="Arial"/>
              </a:rPr>
              <a:t>Foods that contain refined starches and are high in sugar can be damaging to vision.  A study by Tufts University showed that high-glycemic foods cause a dramatic rise in blood sugar, which over time, may damage the retina and capillaries in the eye by promoting oxidative stress and inflammation.  Soda and sugary drinks, candy, baked goods, some cereals, white rice, foods made with white flour, such as white bread and pasta, should be avoided.</a:t>
            </a:r>
            <a:endParaRPr b="1" sz="1600">
              <a:solidFill>
                <a:srgbClr val="FFFFFF"/>
              </a:solidFill>
              <a:latin typeface="Arial"/>
              <a:ea typeface="Arial"/>
              <a:cs typeface="Arial"/>
              <a:sym typeface="Arial"/>
            </a:endParaRPr>
          </a:p>
          <a:p>
            <a:pPr indent="0" lvl="0" marL="0" rtl="0" algn="l">
              <a:spcBef>
                <a:spcPts val="0"/>
              </a:spcBef>
              <a:spcAft>
                <a:spcPts val="0"/>
              </a:spcAft>
              <a:buNone/>
            </a:pPr>
            <a:r>
              <a:t/>
            </a:r>
            <a:endParaRPr b="1" sz="1600">
              <a:solidFill>
                <a:srgbClr val="FFFFFF"/>
              </a:solidFill>
              <a:latin typeface="Arial"/>
              <a:ea typeface="Arial"/>
              <a:cs typeface="Arial"/>
              <a:sym typeface="Arial"/>
            </a:endParaRPr>
          </a:p>
          <a:p>
            <a:pPr indent="0" lvl="0" marL="0" rtl="0" algn="l">
              <a:spcBef>
                <a:spcPts val="0"/>
              </a:spcBef>
              <a:spcAft>
                <a:spcPts val="1600"/>
              </a:spcAft>
              <a:buNone/>
            </a:pPr>
            <a:r>
              <a:t/>
            </a:r>
            <a:endParaRPr b="1" sz="2400">
              <a:solidFill>
                <a:srgbClr val="FFFFFF"/>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69138"/>
        </a:solidFill>
      </p:bgPr>
    </p:bg>
    <p:spTree>
      <p:nvGrpSpPr>
        <p:cNvPr id="258" name="Shape 258"/>
        <p:cNvGrpSpPr/>
        <p:nvPr/>
      </p:nvGrpSpPr>
      <p:grpSpPr>
        <a:xfrm>
          <a:off x="0" y="0"/>
          <a:ext cx="0" cy="0"/>
          <a:chOff x="0" y="0"/>
          <a:chExt cx="0" cy="0"/>
        </a:xfrm>
      </p:grpSpPr>
      <p:sp>
        <p:nvSpPr>
          <p:cNvPr id="259" name="Google Shape;259;p44"/>
          <p:cNvSpPr txBox="1"/>
          <p:nvPr>
            <p:ph type="title"/>
          </p:nvPr>
        </p:nvSpPr>
        <p:spPr>
          <a:xfrm>
            <a:off x="311700" y="624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FFFFFF"/>
                </a:solidFill>
                <a:latin typeface="Arial"/>
                <a:ea typeface="Arial"/>
                <a:cs typeface="Arial"/>
                <a:sym typeface="Arial"/>
              </a:rPr>
              <a:t>“Maintaining A Healthy Diet Can Help Protect Vision from Age-related Macular Degeneration” page 3</a:t>
            </a:r>
            <a:endParaRPr>
              <a:solidFill>
                <a:srgbClr val="FFFFFF"/>
              </a:solidFill>
            </a:endParaRPr>
          </a:p>
        </p:txBody>
      </p:sp>
      <p:sp>
        <p:nvSpPr>
          <p:cNvPr id="260" name="Google Shape;260;p44"/>
          <p:cNvSpPr txBox="1"/>
          <p:nvPr>
            <p:ph idx="1" type="body"/>
          </p:nvPr>
        </p:nvSpPr>
        <p:spPr>
          <a:xfrm>
            <a:off x="407375" y="569875"/>
            <a:ext cx="8520600" cy="418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Arial"/>
                <a:ea typeface="Arial"/>
                <a:cs typeface="Arial"/>
                <a:sym typeface="Arial"/>
              </a:rPr>
              <a:t>According to the University of Illinois Eye and Ear Infirmary, more than one serving per week of beef, pork, or lamb as a main dish is associated with a 35 percent increased risk of macular degeneration as compared with less than three servings per month. Additionally, one serving per day of high-fat dairy food, such as whole milk, ice cream, hard cheese, or butter, also increases the risk of macular degeneration progression.</a:t>
            </a:r>
            <a:endParaRPr b="1" sz="1600">
              <a:solidFill>
                <a:srgbClr val="FFFFFF"/>
              </a:solidFill>
              <a:latin typeface="Arial"/>
              <a:ea typeface="Arial"/>
              <a:cs typeface="Arial"/>
              <a:sym typeface="Arial"/>
            </a:endParaRPr>
          </a:p>
          <a:p>
            <a:pPr indent="0" lvl="0" marL="0" rtl="0" algn="l">
              <a:spcBef>
                <a:spcPts val="0"/>
              </a:spcBef>
              <a:spcAft>
                <a:spcPts val="0"/>
              </a:spcAft>
              <a:buNone/>
            </a:pPr>
            <a:r>
              <a:t/>
            </a:r>
            <a:endParaRPr b="1" sz="1600">
              <a:solidFill>
                <a:srgbClr val="FFFFFF"/>
              </a:solidFill>
              <a:latin typeface="Arial"/>
              <a:ea typeface="Arial"/>
              <a:cs typeface="Arial"/>
              <a:sym typeface="Arial"/>
            </a:endParaRPr>
          </a:p>
          <a:p>
            <a:pPr indent="0" lvl="0" marL="0" rtl="0" algn="l">
              <a:spcBef>
                <a:spcPts val="0"/>
              </a:spcBef>
              <a:spcAft>
                <a:spcPts val="0"/>
              </a:spcAft>
              <a:buNone/>
            </a:pPr>
            <a:r>
              <a:rPr b="1" lang="en" sz="1600">
                <a:solidFill>
                  <a:srgbClr val="FFFFFF"/>
                </a:solidFill>
                <a:latin typeface="Arial"/>
                <a:ea typeface="Arial"/>
                <a:cs typeface="Arial"/>
                <a:sym typeface="Arial"/>
              </a:rPr>
              <a:t>“We all know that watching what we eat can lead to overall health benefits such as lower cholesterol and a reduction of calories, but maintaining a healthy diet, day after day, can be very challenging,” said Hugh R. Parry, president and CEO of Prevent Blindness America.  “Prevent Blindness America hopes to encourage the public to remember that everything we put in our mouths can affect our eyes!”</a:t>
            </a:r>
            <a:endParaRPr b="1" sz="1600">
              <a:solidFill>
                <a:srgbClr val="FFFFFF"/>
              </a:solidFill>
              <a:latin typeface="Arial"/>
              <a:ea typeface="Arial"/>
              <a:cs typeface="Arial"/>
              <a:sym typeface="Arial"/>
            </a:endParaRPr>
          </a:p>
          <a:p>
            <a:pPr indent="0" lvl="0" marL="0" rtl="0" algn="l">
              <a:spcBef>
                <a:spcPts val="0"/>
              </a:spcBef>
              <a:spcAft>
                <a:spcPts val="0"/>
              </a:spcAft>
              <a:buNone/>
            </a:pPr>
            <a:r>
              <a:t/>
            </a:r>
            <a:endParaRPr b="1" sz="1600">
              <a:solidFill>
                <a:srgbClr val="FFFFFF"/>
              </a:solidFill>
              <a:latin typeface="Arial"/>
              <a:ea typeface="Arial"/>
              <a:cs typeface="Arial"/>
              <a:sym typeface="Arial"/>
            </a:endParaRPr>
          </a:p>
          <a:p>
            <a:pPr indent="0" lvl="0" marL="0" rtl="0" algn="l">
              <a:spcBef>
                <a:spcPts val="0"/>
              </a:spcBef>
              <a:spcAft>
                <a:spcPts val="1600"/>
              </a:spcAft>
              <a:buNone/>
            </a:pPr>
            <a:r>
              <a:t/>
            </a:r>
            <a:endParaRPr b="1" sz="2400">
              <a:solidFill>
                <a:srgbClr val="FFFFFF"/>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69138"/>
        </a:solidFill>
      </p:bgPr>
    </p:bg>
    <p:spTree>
      <p:nvGrpSpPr>
        <p:cNvPr id="264" name="Shape 264"/>
        <p:cNvGrpSpPr/>
        <p:nvPr/>
      </p:nvGrpSpPr>
      <p:grpSpPr>
        <a:xfrm>
          <a:off x="0" y="0"/>
          <a:ext cx="0" cy="0"/>
          <a:chOff x="0" y="0"/>
          <a:chExt cx="0" cy="0"/>
        </a:xfrm>
      </p:grpSpPr>
      <p:sp>
        <p:nvSpPr>
          <p:cNvPr id="265" name="Google Shape;265;p45"/>
          <p:cNvSpPr txBox="1"/>
          <p:nvPr>
            <p:ph type="title"/>
          </p:nvPr>
        </p:nvSpPr>
        <p:spPr>
          <a:xfrm>
            <a:off x="311700" y="624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b="1" lang="en" sz="1100">
                <a:solidFill>
                  <a:srgbClr val="FFFFFF"/>
                </a:solidFill>
                <a:latin typeface="Arial"/>
                <a:ea typeface="Arial"/>
                <a:cs typeface="Arial"/>
                <a:sym typeface="Arial"/>
              </a:rPr>
              <a:t>“Maintaining A Healthy Diet Can Help Protect Vision from Age-related Macular Degeneration” page 4</a:t>
            </a:r>
            <a:endParaRPr sz="1100">
              <a:solidFill>
                <a:srgbClr val="FFFFFF"/>
              </a:solidFill>
            </a:endParaRPr>
          </a:p>
          <a:p>
            <a:pPr indent="0" lvl="0" marL="0" rtl="0" algn="l">
              <a:spcBef>
                <a:spcPts val="0"/>
              </a:spcBef>
              <a:spcAft>
                <a:spcPts val="0"/>
              </a:spcAft>
              <a:buNone/>
            </a:pPr>
            <a:r>
              <a:t/>
            </a:r>
            <a:endParaRPr>
              <a:solidFill>
                <a:srgbClr val="FFFFFF"/>
              </a:solidFill>
            </a:endParaRPr>
          </a:p>
        </p:txBody>
      </p:sp>
      <p:sp>
        <p:nvSpPr>
          <p:cNvPr id="266" name="Google Shape;266;p45"/>
          <p:cNvSpPr txBox="1"/>
          <p:nvPr>
            <p:ph idx="1" type="body"/>
          </p:nvPr>
        </p:nvSpPr>
        <p:spPr>
          <a:xfrm>
            <a:off x="407375" y="569875"/>
            <a:ext cx="8520600" cy="418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600">
              <a:solidFill>
                <a:srgbClr val="FFFFFF"/>
              </a:solidFill>
              <a:latin typeface="Arial"/>
              <a:ea typeface="Arial"/>
              <a:cs typeface="Arial"/>
              <a:sym typeface="Arial"/>
            </a:endParaRPr>
          </a:p>
          <a:p>
            <a:pPr indent="0" lvl="0" marL="0" rtl="0" algn="l">
              <a:spcBef>
                <a:spcPts val="0"/>
              </a:spcBef>
              <a:spcAft>
                <a:spcPts val="0"/>
              </a:spcAft>
              <a:buNone/>
            </a:pPr>
            <a:r>
              <a:rPr b="1" lang="en" sz="1600">
                <a:solidFill>
                  <a:srgbClr val="FFFFFF"/>
                </a:solidFill>
                <a:latin typeface="Arial"/>
                <a:ea typeface="Arial"/>
                <a:cs typeface="Arial"/>
                <a:sym typeface="Arial"/>
              </a:rPr>
              <a:t>Other healthy habits can lead to healthy vision.  The risk of eye disease and vision loss can be lowered by:</a:t>
            </a:r>
            <a:endParaRPr b="1" sz="1600">
              <a:solidFill>
                <a:srgbClr val="FFFFFF"/>
              </a:solidFill>
              <a:latin typeface="Arial"/>
              <a:ea typeface="Arial"/>
              <a:cs typeface="Arial"/>
              <a:sym typeface="Arial"/>
            </a:endParaRPr>
          </a:p>
          <a:p>
            <a:pPr indent="0" lvl="0" marL="0" rtl="0" algn="l">
              <a:spcBef>
                <a:spcPts val="0"/>
              </a:spcBef>
              <a:spcAft>
                <a:spcPts val="0"/>
              </a:spcAft>
              <a:buNone/>
            </a:pPr>
            <a:r>
              <a:t/>
            </a:r>
            <a:endParaRPr b="1" sz="1600">
              <a:solidFill>
                <a:srgbClr val="FFFFFF"/>
              </a:solidFill>
              <a:latin typeface="Arial"/>
              <a:ea typeface="Arial"/>
              <a:cs typeface="Arial"/>
              <a:sym typeface="Arial"/>
            </a:endParaRPr>
          </a:p>
          <a:p>
            <a:pPr indent="-330200" lvl="0" marL="457200" rtl="0" algn="l">
              <a:spcBef>
                <a:spcPts val="0"/>
              </a:spcBef>
              <a:spcAft>
                <a:spcPts val="0"/>
              </a:spcAft>
              <a:buClr>
                <a:srgbClr val="FFFFFF"/>
              </a:buClr>
              <a:buSzPts val="1600"/>
              <a:buFont typeface="Arial"/>
              <a:buChar char="●"/>
            </a:pPr>
            <a:r>
              <a:rPr b="1" lang="en" sz="1600">
                <a:solidFill>
                  <a:srgbClr val="FFFFFF"/>
                </a:solidFill>
                <a:latin typeface="Arial"/>
                <a:ea typeface="Arial"/>
                <a:cs typeface="Arial"/>
                <a:sym typeface="Arial"/>
              </a:rPr>
              <a:t>Avoiding trans fats</a:t>
            </a:r>
            <a:endParaRPr b="1" sz="1600">
              <a:solidFill>
                <a:srgbClr val="FFFFFF"/>
              </a:solidFill>
              <a:latin typeface="Arial"/>
              <a:ea typeface="Arial"/>
              <a:cs typeface="Arial"/>
              <a:sym typeface="Arial"/>
            </a:endParaRPr>
          </a:p>
          <a:p>
            <a:pPr indent="-330200" lvl="0" marL="457200" rtl="0" algn="l">
              <a:spcBef>
                <a:spcPts val="0"/>
              </a:spcBef>
              <a:spcAft>
                <a:spcPts val="0"/>
              </a:spcAft>
              <a:buClr>
                <a:srgbClr val="FFFFFF"/>
              </a:buClr>
              <a:buSzPts val="1600"/>
              <a:buFont typeface="Arial"/>
              <a:buChar char="●"/>
            </a:pPr>
            <a:r>
              <a:rPr b="1" lang="en" sz="1600">
                <a:solidFill>
                  <a:srgbClr val="FFFFFF"/>
                </a:solidFill>
                <a:latin typeface="Arial"/>
                <a:ea typeface="Arial"/>
                <a:cs typeface="Arial"/>
                <a:sym typeface="Arial"/>
              </a:rPr>
              <a:t>Quitting smoking</a:t>
            </a:r>
            <a:endParaRPr b="1" sz="1600">
              <a:solidFill>
                <a:srgbClr val="FFFFFF"/>
              </a:solidFill>
              <a:latin typeface="Arial"/>
              <a:ea typeface="Arial"/>
              <a:cs typeface="Arial"/>
              <a:sym typeface="Arial"/>
            </a:endParaRPr>
          </a:p>
          <a:p>
            <a:pPr indent="-330200" lvl="0" marL="457200" rtl="0" algn="l">
              <a:spcBef>
                <a:spcPts val="0"/>
              </a:spcBef>
              <a:spcAft>
                <a:spcPts val="0"/>
              </a:spcAft>
              <a:buClr>
                <a:srgbClr val="FFFFFF"/>
              </a:buClr>
              <a:buSzPts val="1600"/>
              <a:buFont typeface="Arial"/>
              <a:buChar char="●"/>
            </a:pPr>
            <a:r>
              <a:rPr b="1" lang="en" sz="1600">
                <a:solidFill>
                  <a:srgbClr val="FFFFFF"/>
                </a:solidFill>
                <a:latin typeface="Arial"/>
                <a:ea typeface="Arial"/>
                <a:cs typeface="Arial"/>
                <a:sym typeface="Arial"/>
              </a:rPr>
              <a:t>Controlling blood pressure and cholesterol</a:t>
            </a:r>
            <a:endParaRPr b="1" sz="1600">
              <a:solidFill>
                <a:srgbClr val="FFFFFF"/>
              </a:solidFill>
              <a:latin typeface="Arial"/>
              <a:ea typeface="Arial"/>
              <a:cs typeface="Arial"/>
              <a:sym typeface="Arial"/>
            </a:endParaRPr>
          </a:p>
          <a:p>
            <a:pPr indent="-330200" lvl="0" marL="457200" rtl="0" algn="l">
              <a:spcBef>
                <a:spcPts val="0"/>
              </a:spcBef>
              <a:spcAft>
                <a:spcPts val="0"/>
              </a:spcAft>
              <a:buClr>
                <a:srgbClr val="FFFFFF"/>
              </a:buClr>
              <a:buSzPts val="1600"/>
              <a:buFont typeface="Arial"/>
              <a:buChar char="●"/>
            </a:pPr>
            <a:r>
              <a:rPr b="1" lang="en" sz="1600">
                <a:solidFill>
                  <a:srgbClr val="FFFFFF"/>
                </a:solidFill>
                <a:latin typeface="Arial"/>
                <a:ea typeface="Arial"/>
                <a:cs typeface="Arial"/>
                <a:sym typeface="Arial"/>
              </a:rPr>
              <a:t>Exercising regularly</a:t>
            </a:r>
            <a:endParaRPr b="1" sz="1600">
              <a:solidFill>
                <a:srgbClr val="FFFFFF"/>
              </a:solidFill>
              <a:latin typeface="Arial"/>
              <a:ea typeface="Arial"/>
              <a:cs typeface="Arial"/>
              <a:sym typeface="Arial"/>
            </a:endParaRPr>
          </a:p>
          <a:p>
            <a:pPr indent="-330200" lvl="0" marL="457200" rtl="0" algn="l">
              <a:spcBef>
                <a:spcPts val="0"/>
              </a:spcBef>
              <a:spcAft>
                <a:spcPts val="0"/>
              </a:spcAft>
              <a:buClr>
                <a:srgbClr val="FFFFFF"/>
              </a:buClr>
              <a:buSzPts val="1600"/>
              <a:buFont typeface="Arial"/>
              <a:buChar char="●"/>
            </a:pPr>
            <a:r>
              <a:rPr b="1" lang="en" sz="1600">
                <a:solidFill>
                  <a:srgbClr val="FFFFFF"/>
                </a:solidFill>
                <a:latin typeface="Arial"/>
                <a:ea typeface="Arial"/>
                <a:cs typeface="Arial"/>
                <a:sym typeface="Arial"/>
              </a:rPr>
              <a:t>Visiting an eye care professional on a regular basis</a:t>
            </a:r>
            <a:endParaRPr b="1" sz="1600">
              <a:solidFill>
                <a:srgbClr val="FFFFFF"/>
              </a:solidFill>
              <a:latin typeface="Arial"/>
              <a:ea typeface="Arial"/>
              <a:cs typeface="Arial"/>
              <a:sym typeface="Arial"/>
            </a:endParaRPr>
          </a:p>
          <a:p>
            <a:pPr indent="0" lvl="0" marL="0" rtl="0" algn="l">
              <a:spcBef>
                <a:spcPts val="0"/>
              </a:spcBef>
              <a:spcAft>
                <a:spcPts val="0"/>
              </a:spcAft>
              <a:buNone/>
            </a:pPr>
            <a:r>
              <a:t/>
            </a:r>
            <a:endParaRPr b="1" sz="1600">
              <a:solidFill>
                <a:srgbClr val="FFFFFF"/>
              </a:solidFill>
              <a:latin typeface="Arial"/>
              <a:ea typeface="Arial"/>
              <a:cs typeface="Arial"/>
              <a:sym typeface="Arial"/>
            </a:endParaRPr>
          </a:p>
          <a:p>
            <a:pPr indent="0" lvl="0" marL="0" rtl="0" algn="l">
              <a:spcBef>
                <a:spcPts val="0"/>
              </a:spcBef>
              <a:spcAft>
                <a:spcPts val="0"/>
              </a:spcAft>
              <a:buNone/>
            </a:pPr>
            <a:r>
              <a:t/>
            </a:r>
            <a:endParaRPr b="1" sz="1600">
              <a:solidFill>
                <a:srgbClr val="FFFFFF"/>
              </a:solidFill>
              <a:latin typeface="Arial"/>
              <a:ea typeface="Arial"/>
              <a:cs typeface="Arial"/>
              <a:sym typeface="Arial"/>
            </a:endParaRPr>
          </a:p>
          <a:p>
            <a:pPr indent="0" lvl="0" marL="0" rtl="0" algn="l">
              <a:spcBef>
                <a:spcPts val="0"/>
              </a:spcBef>
              <a:spcAft>
                <a:spcPts val="0"/>
              </a:spcAft>
              <a:buNone/>
            </a:pPr>
            <a:r>
              <a:rPr b="1" lang="en" sz="1600">
                <a:solidFill>
                  <a:srgbClr val="FFFFFF"/>
                </a:solidFill>
                <a:latin typeface="Arial"/>
                <a:ea typeface="Arial"/>
                <a:cs typeface="Arial"/>
                <a:sym typeface="Arial"/>
              </a:rPr>
              <a:t>Resource:  Prevent Blindness America     </a:t>
            </a:r>
            <a:r>
              <a:rPr lang="en" sz="1600" u="sng">
                <a:solidFill>
                  <a:srgbClr val="FFFFFF"/>
                </a:solidFill>
                <a:latin typeface="Arial"/>
                <a:ea typeface="Arial"/>
                <a:cs typeface="Arial"/>
                <a:sym typeface="Arial"/>
                <a:hlinkClick r:id="rId3"/>
              </a:rPr>
              <a:t>https://www.preventblindness.org/healthy-diet-can-help-protect-vision</a:t>
            </a:r>
            <a:endParaRPr sz="1600">
              <a:solidFill>
                <a:srgbClr val="FFFFFF"/>
              </a:solidFill>
              <a:latin typeface="Arial"/>
              <a:ea typeface="Arial"/>
              <a:cs typeface="Arial"/>
              <a:sym typeface="Arial"/>
            </a:endParaRPr>
          </a:p>
          <a:p>
            <a:pPr indent="0" lvl="0" marL="0" rtl="0" algn="l">
              <a:spcBef>
                <a:spcPts val="0"/>
              </a:spcBef>
              <a:spcAft>
                <a:spcPts val="0"/>
              </a:spcAft>
              <a:buNone/>
            </a:pPr>
            <a:r>
              <a:t/>
            </a:r>
            <a:endParaRPr b="1" sz="1600">
              <a:solidFill>
                <a:srgbClr val="FFFFFF"/>
              </a:solidFill>
              <a:latin typeface="Arial"/>
              <a:ea typeface="Arial"/>
              <a:cs typeface="Arial"/>
              <a:sym typeface="Arial"/>
            </a:endParaRPr>
          </a:p>
          <a:p>
            <a:pPr indent="0" lvl="0" marL="0" rtl="0" algn="l">
              <a:spcBef>
                <a:spcPts val="1600"/>
              </a:spcBef>
              <a:spcAft>
                <a:spcPts val="1600"/>
              </a:spcAft>
              <a:buNone/>
            </a:pPr>
            <a:r>
              <a:t/>
            </a:r>
            <a:endParaRPr b="1" sz="2400">
              <a:solidFill>
                <a:srgbClr val="FFFFFF"/>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69138"/>
        </a:solidFill>
      </p:bgPr>
    </p:bg>
    <p:spTree>
      <p:nvGrpSpPr>
        <p:cNvPr id="270" name="Shape 270"/>
        <p:cNvGrpSpPr/>
        <p:nvPr/>
      </p:nvGrpSpPr>
      <p:grpSpPr>
        <a:xfrm>
          <a:off x="0" y="0"/>
          <a:ext cx="0" cy="0"/>
          <a:chOff x="0" y="0"/>
          <a:chExt cx="0" cy="0"/>
        </a:xfrm>
      </p:grpSpPr>
      <p:sp>
        <p:nvSpPr>
          <p:cNvPr id="271" name="Google Shape;271;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a:t>
            </a:r>
            <a:r>
              <a:rPr lang="en"/>
              <a:t> Article for Task 4</a:t>
            </a:r>
            <a:endParaRPr/>
          </a:p>
        </p:txBody>
      </p:sp>
      <p:sp>
        <p:nvSpPr>
          <p:cNvPr id="272" name="Google Shape;272;p46"/>
          <p:cNvSpPr txBox="1"/>
          <p:nvPr>
            <p:ph idx="1" type="body"/>
          </p:nvPr>
        </p:nvSpPr>
        <p:spPr>
          <a:xfrm>
            <a:off x="311700" y="1082275"/>
            <a:ext cx="8520600" cy="386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Arial"/>
                <a:ea typeface="Arial"/>
                <a:cs typeface="Arial"/>
                <a:sym typeface="Arial"/>
              </a:rPr>
              <a:t>Dietary Needs for Healthy Eyes</a:t>
            </a:r>
            <a:endParaRPr b="1">
              <a:solidFill>
                <a:srgbClr val="FFFFFF"/>
              </a:solidFill>
              <a:latin typeface="Arial"/>
              <a:ea typeface="Arial"/>
              <a:cs typeface="Arial"/>
              <a:sym typeface="Arial"/>
            </a:endParaRPr>
          </a:p>
          <a:p>
            <a:pPr indent="0" lvl="0" marL="0" rtl="0" algn="l">
              <a:spcBef>
                <a:spcPts val="1600"/>
              </a:spcBef>
              <a:spcAft>
                <a:spcPts val="0"/>
              </a:spcAft>
              <a:buNone/>
            </a:pPr>
            <a:r>
              <a:rPr b="1" lang="en">
                <a:solidFill>
                  <a:srgbClr val="FFFFFF"/>
                </a:solidFill>
                <a:latin typeface="Arial"/>
                <a:ea typeface="Arial"/>
                <a:cs typeface="Arial"/>
                <a:sym typeface="Arial"/>
              </a:rPr>
              <a:t>In order to have healthy eyesight, people need to have a diet that helps protect their vision. Foods like carrots, bell peppers and sweet potatoes have been proven to support healthy vision. These foods are rich in fiber and vitamins that are good for your eyes. Drinking lots of sugary drinks or eating too much meat is known to put people at risk of Macular Degeneration. It would be better to eat three servings of meat a month instead of eating meats on a weekly basis. It is important to eat healthfully for our eyes now so that our vision is protected in old age.</a:t>
            </a:r>
            <a:endParaRPr b="1">
              <a:solidFill>
                <a:srgbClr val="FFFFFF"/>
              </a:solidFill>
              <a:latin typeface="Arial"/>
              <a:ea typeface="Arial"/>
              <a:cs typeface="Arial"/>
              <a:sym typeface="Arial"/>
            </a:endParaRPr>
          </a:p>
          <a:p>
            <a:pPr indent="0" lvl="0" marL="0" rtl="0" algn="l">
              <a:spcBef>
                <a:spcPts val="1600"/>
              </a:spcBef>
              <a:spcAft>
                <a:spcPts val="0"/>
              </a:spcAft>
              <a:buClr>
                <a:schemeClr val="dk2"/>
              </a:buClr>
              <a:buSzPts val="1100"/>
              <a:buFont typeface="Arial"/>
              <a:buNone/>
            </a:pPr>
            <a:r>
              <a:rPr b="1" lang="en" sz="1200">
                <a:solidFill>
                  <a:srgbClr val="FFFFFF"/>
                </a:solidFill>
                <a:latin typeface="Arial"/>
                <a:ea typeface="Arial"/>
                <a:cs typeface="Arial"/>
                <a:sym typeface="Arial"/>
              </a:rPr>
              <a:t>Resource:  Prevent Blindness America     </a:t>
            </a:r>
            <a:r>
              <a:rPr lang="en" sz="1200" u="sng">
                <a:solidFill>
                  <a:srgbClr val="FFFFFF"/>
                </a:solidFill>
                <a:latin typeface="Arial"/>
                <a:ea typeface="Arial"/>
                <a:cs typeface="Arial"/>
                <a:sym typeface="Arial"/>
                <a:hlinkClick r:id="rId3"/>
              </a:rPr>
              <a:t>https://www.preventblindness.org/healthy-diet-can-help-protect-vision</a:t>
            </a:r>
            <a:endParaRPr sz="1200">
              <a:solidFill>
                <a:srgbClr val="FFFFFF"/>
              </a:solidFill>
              <a:latin typeface="Arial"/>
              <a:ea typeface="Arial"/>
              <a:cs typeface="Arial"/>
              <a:sym typeface="Arial"/>
            </a:endParaRPr>
          </a:p>
          <a:p>
            <a:pPr indent="0" lvl="0" marL="0" rtl="0" algn="l">
              <a:spcBef>
                <a:spcPts val="0"/>
              </a:spcBef>
              <a:spcAft>
                <a:spcPts val="0"/>
              </a:spcAft>
              <a:buNone/>
            </a:pPr>
            <a:r>
              <a:t/>
            </a:r>
            <a:endParaRPr b="1">
              <a:solidFill>
                <a:srgbClr val="FFFFFF"/>
              </a:solidFill>
              <a:latin typeface="Arial"/>
              <a:ea typeface="Arial"/>
              <a:cs typeface="Arial"/>
              <a:sym typeface="Arial"/>
            </a:endParaRPr>
          </a:p>
          <a:p>
            <a:pPr indent="0" lvl="0" marL="0" rtl="0" algn="l">
              <a:spcBef>
                <a:spcPts val="1600"/>
              </a:spcBef>
              <a:spcAft>
                <a:spcPts val="1600"/>
              </a:spcAft>
              <a:buNone/>
            </a:pPr>
            <a:r>
              <a:t/>
            </a:r>
            <a:endParaRPr b="1" sz="2400">
              <a:solidFill>
                <a:srgbClr val="FFFFFF"/>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69138"/>
        </a:solidFill>
      </p:bgPr>
    </p:bg>
    <p:spTree>
      <p:nvGrpSpPr>
        <p:cNvPr id="276" name="Shape 276"/>
        <p:cNvGrpSpPr/>
        <p:nvPr/>
      </p:nvGrpSpPr>
      <p:grpSpPr>
        <a:xfrm>
          <a:off x="0" y="0"/>
          <a:ext cx="0" cy="0"/>
          <a:chOff x="0" y="0"/>
          <a:chExt cx="0" cy="0"/>
        </a:xfrm>
      </p:grpSpPr>
      <p:sp>
        <p:nvSpPr>
          <p:cNvPr id="277" name="Google Shape;277;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Write About It</a:t>
            </a:r>
            <a:endParaRPr/>
          </a:p>
        </p:txBody>
      </p:sp>
      <p:sp>
        <p:nvSpPr>
          <p:cNvPr id="278" name="Google Shape;278;p47"/>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sz="2000" u="sng">
                <a:solidFill>
                  <a:srgbClr val="FFFFFF"/>
                </a:solidFill>
                <a:latin typeface="Arial"/>
                <a:ea typeface="Arial"/>
                <a:cs typeface="Arial"/>
                <a:sym typeface="Arial"/>
              </a:rPr>
              <a:t>In pairs or groups, choose a </a:t>
            </a:r>
            <a:r>
              <a:rPr b="1" lang="en" sz="2000" u="sng">
                <a:solidFill>
                  <a:srgbClr val="FFFFFF"/>
                </a:solidFill>
                <a:latin typeface="Arial"/>
                <a:ea typeface="Arial"/>
                <a:cs typeface="Arial"/>
                <a:sym typeface="Arial"/>
              </a:rPr>
              <a:t>dietary need</a:t>
            </a:r>
            <a:r>
              <a:rPr lang="en" sz="2000" u="sng">
                <a:solidFill>
                  <a:srgbClr val="FFFFFF"/>
                </a:solidFill>
                <a:latin typeface="Arial"/>
                <a:ea typeface="Arial"/>
                <a:cs typeface="Arial"/>
                <a:sym typeface="Arial"/>
              </a:rPr>
              <a:t> and research it online.</a:t>
            </a:r>
            <a:endParaRPr sz="2000" u="sng">
              <a:solidFill>
                <a:srgbClr val="FFFFFF"/>
              </a:solidFill>
              <a:latin typeface="Arial"/>
              <a:ea typeface="Arial"/>
              <a:cs typeface="Arial"/>
              <a:sym typeface="Arial"/>
            </a:endParaRPr>
          </a:p>
          <a:p>
            <a:pPr indent="-355600" lvl="0" marL="457200" rtl="0" algn="l">
              <a:spcBef>
                <a:spcPts val="0"/>
              </a:spcBef>
              <a:spcAft>
                <a:spcPts val="0"/>
              </a:spcAft>
              <a:buClr>
                <a:srgbClr val="FFFFFF"/>
              </a:buClr>
              <a:buSzPts val="2000"/>
              <a:buFont typeface="Arial"/>
              <a:buChar char="●"/>
            </a:pPr>
            <a:r>
              <a:rPr lang="en" sz="2000">
                <a:solidFill>
                  <a:srgbClr val="FFFFFF"/>
                </a:solidFill>
                <a:latin typeface="Arial"/>
                <a:ea typeface="Arial"/>
                <a:cs typeface="Arial"/>
                <a:sym typeface="Arial"/>
              </a:rPr>
              <a:t>Answer all of the above questions </a:t>
            </a:r>
            <a:r>
              <a:rPr b="1" lang="en" sz="2000">
                <a:solidFill>
                  <a:srgbClr val="FFFFFF"/>
                </a:solidFill>
                <a:latin typeface="Arial"/>
                <a:ea typeface="Arial"/>
                <a:cs typeface="Arial"/>
                <a:sym typeface="Arial"/>
              </a:rPr>
              <a:t>AND </a:t>
            </a:r>
            <a:endParaRPr b="1" sz="2000">
              <a:solidFill>
                <a:srgbClr val="FFFFFF"/>
              </a:solidFill>
              <a:latin typeface="Arial"/>
              <a:ea typeface="Arial"/>
              <a:cs typeface="Arial"/>
              <a:sym typeface="Arial"/>
            </a:endParaRPr>
          </a:p>
          <a:p>
            <a:pPr indent="-355600" lvl="0" marL="457200" rtl="0" algn="l">
              <a:spcBef>
                <a:spcPts val="0"/>
              </a:spcBef>
              <a:spcAft>
                <a:spcPts val="0"/>
              </a:spcAft>
              <a:buClr>
                <a:srgbClr val="FFFFFF"/>
              </a:buClr>
              <a:buSzPts val="2000"/>
              <a:buFont typeface="Arial"/>
              <a:buChar char="●"/>
            </a:pPr>
            <a:r>
              <a:rPr lang="en" sz="2000">
                <a:solidFill>
                  <a:srgbClr val="FFFFFF"/>
                </a:solidFill>
                <a:latin typeface="Arial"/>
                <a:ea typeface="Arial"/>
                <a:cs typeface="Arial"/>
                <a:sym typeface="Arial"/>
              </a:rPr>
              <a:t>Write a cohesive </a:t>
            </a:r>
            <a:r>
              <a:rPr b="1" lang="en" sz="2000">
                <a:solidFill>
                  <a:srgbClr val="FFFFFF"/>
                </a:solidFill>
                <a:latin typeface="Arial"/>
                <a:ea typeface="Arial"/>
                <a:cs typeface="Arial"/>
                <a:sym typeface="Arial"/>
              </a:rPr>
              <a:t>paragraph</a:t>
            </a:r>
            <a:r>
              <a:rPr lang="en" sz="2000">
                <a:solidFill>
                  <a:srgbClr val="FFFFFF"/>
                </a:solidFill>
                <a:latin typeface="Arial"/>
                <a:ea typeface="Arial"/>
                <a:cs typeface="Arial"/>
                <a:sym typeface="Arial"/>
              </a:rPr>
              <a:t> (8-10 sentences) that includes a </a:t>
            </a:r>
            <a:endParaRPr sz="2000">
              <a:solidFill>
                <a:srgbClr val="FFFFFF"/>
              </a:solidFill>
              <a:latin typeface="Arial"/>
              <a:ea typeface="Arial"/>
              <a:cs typeface="Arial"/>
              <a:sym typeface="Arial"/>
            </a:endParaRPr>
          </a:p>
          <a:p>
            <a:pPr indent="-355600" lvl="1" marL="914400" rtl="0" algn="l">
              <a:spcBef>
                <a:spcPts val="0"/>
              </a:spcBef>
              <a:spcAft>
                <a:spcPts val="0"/>
              </a:spcAft>
              <a:buClr>
                <a:srgbClr val="FFFFFF"/>
              </a:buClr>
              <a:buSzPts val="2000"/>
              <a:buFont typeface="Arial"/>
              <a:buChar char="○"/>
            </a:pPr>
            <a:r>
              <a:rPr lang="en" sz="2000">
                <a:solidFill>
                  <a:srgbClr val="FFFFFF"/>
                </a:solidFill>
                <a:latin typeface="Arial"/>
                <a:ea typeface="Arial"/>
                <a:cs typeface="Arial"/>
                <a:sym typeface="Arial"/>
              </a:rPr>
              <a:t>Title</a:t>
            </a:r>
            <a:endParaRPr sz="2000">
              <a:solidFill>
                <a:srgbClr val="FFFFFF"/>
              </a:solidFill>
              <a:latin typeface="Arial"/>
              <a:ea typeface="Arial"/>
              <a:cs typeface="Arial"/>
              <a:sym typeface="Arial"/>
            </a:endParaRPr>
          </a:p>
          <a:p>
            <a:pPr indent="-355600" lvl="1" marL="914400" rtl="0" algn="l">
              <a:spcBef>
                <a:spcPts val="0"/>
              </a:spcBef>
              <a:spcAft>
                <a:spcPts val="0"/>
              </a:spcAft>
              <a:buClr>
                <a:srgbClr val="FFFFFF"/>
              </a:buClr>
              <a:buSzPts val="2000"/>
              <a:buFont typeface="Arial"/>
              <a:buChar char="○"/>
            </a:pPr>
            <a:r>
              <a:rPr lang="en" sz="2000">
                <a:solidFill>
                  <a:srgbClr val="FFFFFF"/>
                </a:solidFill>
                <a:latin typeface="Arial"/>
                <a:ea typeface="Arial"/>
                <a:cs typeface="Arial"/>
                <a:sym typeface="Arial"/>
              </a:rPr>
              <a:t>Direct statement about the dietary need they have chosen</a:t>
            </a:r>
            <a:endParaRPr sz="2000">
              <a:solidFill>
                <a:srgbClr val="FFFFFF"/>
              </a:solidFill>
              <a:latin typeface="Arial"/>
              <a:ea typeface="Arial"/>
              <a:cs typeface="Arial"/>
              <a:sym typeface="Arial"/>
            </a:endParaRPr>
          </a:p>
          <a:p>
            <a:pPr indent="-355600" lvl="1" marL="914400" rtl="0" algn="l">
              <a:spcBef>
                <a:spcPts val="0"/>
              </a:spcBef>
              <a:spcAft>
                <a:spcPts val="0"/>
              </a:spcAft>
              <a:buClr>
                <a:srgbClr val="FFFFFF"/>
              </a:buClr>
              <a:buSzPts val="2000"/>
              <a:buFont typeface="Arial"/>
              <a:buChar char="○"/>
            </a:pPr>
            <a:r>
              <a:rPr lang="en" sz="2000">
                <a:solidFill>
                  <a:srgbClr val="FFFFFF"/>
                </a:solidFill>
                <a:latin typeface="Arial"/>
                <a:ea typeface="Arial"/>
                <a:cs typeface="Arial"/>
                <a:sym typeface="Arial"/>
              </a:rPr>
              <a:t>What they have found to be healthy and unhealthy for these people</a:t>
            </a:r>
            <a:endParaRPr sz="2000">
              <a:solidFill>
                <a:srgbClr val="FFFFFF"/>
              </a:solidFill>
              <a:latin typeface="Arial"/>
              <a:ea typeface="Arial"/>
              <a:cs typeface="Arial"/>
              <a:sym typeface="Arial"/>
            </a:endParaRPr>
          </a:p>
          <a:p>
            <a:pPr indent="-355600" lvl="1" marL="914400" rtl="0" algn="l">
              <a:spcBef>
                <a:spcPts val="0"/>
              </a:spcBef>
              <a:spcAft>
                <a:spcPts val="0"/>
              </a:spcAft>
              <a:buClr>
                <a:srgbClr val="FFFFFF"/>
              </a:buClr>
              <a:buSzPts val="2000"/>
              <a:buFont typeface="Arial"/>
              <a:buChar char="○"/>
            </a:pPr>
            <a:r>
              <a:rPr lang="en" sz="2000">
                <a:solidFill>
                  <a:srgbClr val="FFFFFF"/>
                </a:solidFill>
                <a:latin typeface="Arial"/>
                <a:ea typeface="Arial"/>
                <a:cs typeface="Arial"/>
                <a:sym typeface="Arial"/>
              </a:rPr>
              <a:t>A persuasive argument for a healthy diet</a:t>
            </a:r>
            <a:endParaRPr sz="2000">
              <a:solidFill>
                <a:srgbClr val="FFFFFF"/>
              </a:solidFill>
              <a:latin typeface="Arial"/>
              <a:ea typeface="Arial"/>
              <a:cs typeface="Arial"/>
              <a:sym typeface="Arial"/>
            </a:endParaRPr>
          </a:p>
          <a:p>
            <a:pPr indent="-355600" lvl="1" marL="914400" rtl="0" algn="l">
              <a:spcBef>
                <a:spcPts val="0"/>
              </a:spcBef>
              <a:spcAft>
                <a:spcPts val="0"/>
              </a:spcAft>
              <a:buClr>
                <a:srgbClr val="FFFFFF"/>
              </a:buClr>
              <a:buSzPts val="2000"/>
              <a:buFont typeface="Arial"/>
              <a:buChar char="○"/>
            </a:pPr>
            <a:r>
              <a:rPr lang="en" sz="2000">
                <a:solidFill>
                  <a:srgbClr val="FFFFFF"/>
                </a:solidFill>
                <a:latin typeface="Arial"/>
                <a:ea typeface="Arial"/>
                <a:cs typeface="Arial"/>
                <a:sym typeface="Arial"/>
              </a:rPr>
              <a:t>Resource information (website, author, date, etc.)</a:t>
            </a:r>
            <a:endParaRPr sz="2000">
              <a:solidFill>
                <a:srgbClr val="FFFFFF"/>
              </a:solidFill>
              <a:latin typeface="Arial"/>
              <a:ea typeface="Arial"/>
              <a:cs typeface="Arial"/>
              <a:sym typeface="Arial"/>
            </a:endParaRPr>
          </a:p>
          <a:p>
            <a:pPr indent="0" lvl="0" marL="0" rtl="0" algn="l">
              <a:spcBef>
                <a:spcPts val="0"/>
              </a:spcBef>
              <a:spcAft>
                <a:spcPts val="1600"/>
              </a:spcAft>
              <a:buNone/>
            </a:pPr>
            <a:r>
              <a:t/>
            </a:r>
            <a:endParaRPr>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78" name="Shape 78"/>
        <p:cNvGrpSpPr/>
        <p:nvPr/>
      </p:nvGrpSpPr>
      <p:grpSpPr>
        <a:xfrm>
          <a:off x="0" y="0"/>
          <a:ext cx="0" cy="0"/>
          <a:chOff x="0" y="0"/>
          <a:chExt cx="0" cy="0"/>
        </a:xfrm>
      </p:grpSpPr>
      <p:sp>
        <p:nvSpPr>
          <p:cNvPr id="79" name="Google Shape;79;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should you wash your hands?</a:t>
            </a:r>
            <a:endParaRPr/>
          </a:p>
        </p:txBody>
      </p:sp>
      <p:sp>
        <p:nvSpPr>
          <p:cNvPr id="80" name="Google Shape;80;p16"/>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Situations </a:t>
            </a:r>
            <a:r>
              <a:rPr b="1" lang="en" u="sng">
                <a:solidFill>
                  <a:srgbClr val="FFFFFF"/>
                </a:solidFill>
              </a:rPr>
              <a:t>Before: </a:t>
            </a:r>
            <a:r>
              <a:rPr b="1" lang="en">
                <a:solidFill>
                  <a:srgbClr val="FFFFFF"/>
                </a:solidFill>
              </a:rPr>
              <a:t>						Situations </a:t>
            </a:r>
            <a:r>
              <a:rPr b="1" lang="en" u="sng">
                <a:solidFill>
                  <a:srgbClr val="FFFFFF"/>
                </a:solidFill>
              </a:rPr>
              <a:t>After:</a:t>
            </a:r>
            <a:endParaRPr b="1" u="sng">
              <a:solidFill>
                <a:srgbClr val="FFFFFF"/>
              </a:solidFill>
            </a:endParaRPr>
          </a:p>
          <a:p>
            <a:pPr indent="0" lvl="0" marL="0" rtl="0" algn="l">
              <a:spcBef>
                <a:spcPts val="1600"/>
              </a:spcBef>
              <a:spcAft>
                <a:spcPts val="0"/>
              </a:spcAft>
              <a:buNone/>
            </a:pPr>
            <a:r>
              <a:rPr b="1" lang="en">
                <a:solidFill>
                  <a:srgbClr val="FFFFFF"/>
                </a:solidFill>
              </a:rPr>
              <a:t>1.										1. </a:t>
            </a:r>
            <a:endParaRPr b="1">
              <a:solidFill>
                <a:srgbClr val="FFFFFF"/>
              </a:solidFill>
            </a:endParaRPr>
          </a:p>
          <a:p>
            <a:pPr indent="0" lvl="0" marL="0" rtl="0" algn="l">
              <a:spcBef>
                <a:spcPts val="1600"/>
              </a:spcBef>
              <a:spcAft>
                <a:spcPts val="0"/>
              </a:spcAft>
              <a:buNone/>
            </a:pPr>
            <a:r>
              <a:rPr b="1" lang="en">
                <a:solidFill>
                  <a:srgbClr val="FFFFFF"/>
                </a:solidFill>
              </a:rPr>
              <a:t>2.										2.</a:t>
            </a:r>
            <a:endParaRPr b="1">
              <a:solidFill>
                <a:srgbClr val="FFFFFF"/>
              </a:solidFill>
            </a:endParaRPr>
          </a:p>
          <a:p>
            <a:pPr indent="0" lvl="0" marL="0" rtl="0" algn="l">
              <a:spcBef>
                <a:spcPts val="1600"/>
              </a:spcBef>
              <a:spcAft>
                <a:spcPts val="0"/>
              </a:spcAft>
              <a:buNone/>
            </a:pPr>
            <a:r>
              <a:rPr b="1" lang="en">
                <a:solidFill>
                  <a:srgbClr val="FFFFFF"/>
                </a:solidFill>
              </a:rPr>
              <a:t>3.										3.</a:t>
            </a:r>
            <a:endParaRPr b="1">
              <a:solidFill>
                <a:srgbClr val="FFFFFF"/>
              </a:solidFill>
            </a:endParaRPr>
          </a:p>
          <a:p>
            <a:pPr indent="0" lvl="0" marL="0" rtl="0" algn="l">
              <a:spcBef>
                <a:spcPts val="1600"/>
              </a:spcBef>
              <a:spcAft>
                <a:spcPts val="0"/>
              </a:spcAft>
              <a:buNone/>
            </a:pPr>
            <a:r>
              <a:rPr b="1" lang="en">
                <a:solidFill>
                  <a:srgbClr val="FFFFFF"/>
                </a:solidFill>
              </a:rPr>
              <a:t>4.										4.</a:t>
            </a:r>
            <a:endParaRPr b="1">
              <a:solidFill>
                <a:srgbClr val="FFFFFF"/>
              </a:solidFill>
            </a:endParaRPr>
          </a:p>
          <a:p>
            <a:pPr indent="0" lvl="0" marL="0" rtl="0" algn="l">
              <a:spcBef>
                <a:spcPts val="1600"/>
              </a:spcBef>
              <a:spcAft>
                <a:spcPts val="1600"/>
              </a:spcAft>
              <a:buNone/>
            </a:pPr>
            <a:r>
              <a:t/>
            </a:r>
            <a:endParaRPr b="1">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84" name="Shape 84"/>
        <p:cNvGrpSpPr/>
        <p:nvPr/>
      </p:nvGrpSpPr>
      <p:grpSpPr>
        <a:xfrm>
          <a:off x="0" y="0"/>
          <a:ext cx="0" cy="0"/>
          <a:chOff x="0" y="0"/>
          <a:chExt cx="0" cy="0"/>
        </a:xfrm>
      </p:grpSpPr>
      <p:sp>
        <p:nvSpPr>
          <p:cNvPr id="85" name="Google Shape;85;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Handwashing Video</a:t>
            </a:r>
            <a:endParaRPr/>
          </a:p>
        </p:txBody>
      </p:sp>
      <p:pic>
        <p:nvPicPr>
          <p:cNvPr descr="A demonstration on how to properly wash your hands to prevent the spread of germs.&#10;&#10;Germ Smart is a Saskatoon Health Region handwashing program. As much as 80% of germs can be spread by hands and contaminated surfaces. Handwashing is critical in preventing illness. Prevent the spread of germs in your facility. Visit http://www.germsmart.ca to access teaching resources, posters and more!&#10;Be Germ Smart - Clean Hands Stop Germs." id="86" name="Google Shape;86;p17" title="Germ Smart - How To Wash Your Hands">
            <a:hlinkClick r:id="rId3"/>
          </p:cNvPr>
          <p:cNvPicPr preferRelativeResize="0"/>
          <p:nvPr/>
        </p:nvPicPr>
        <p:blipFill>
          <a:blip r:embed="rId4">
            <a:alphaModFix/>
          </a:blip>
          <a:stretch>
            <a:fillRect/>
          </a:stretch>
        </p:blipFill>
        <p:spPr>
          <a:xfrm>
            <a:off x="1888325" y="1170125"/>
            <a:ext cx="4572000" cy="3429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90" name="Shape 90"/>
        <p:cNvGrpSpPr/>
        <p:nvPr/>
      </p:nvGrpSpPr>
      <p:grpSpPr>
        <a:xfrm>
          <a:off x="0" y="0"/>
          <a:ext cx="0" cy="0"/>
          <a:chOff x="0" y="0"/>
          <a:chExt cx="0" cy="0"/>
        </a:xfrm>
      </p:grpSpPr>
      <p:sp>
        <p:nvSpPr>
          <p:cNvPr id="91" name="Google Shape;9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 Main Handwashing Steps</a:t>
            </a:r>
            <a:endParaRPr/>
          </a:p>
        </p:txBody>
      </p:sp>
      <p:sp>
        <p:nvSpPr>
          <p:cNvPr id="92" name="Google Shape;92;p18"/>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1.</a:t>
            </a:r>
            <a:endParaRPr b="1" sz="2400">
              <a:solidFill>
                <a:srgbClr val="FFFFFF"/>
              </a:solidFill>
            </a:endParaRPr>
          </a:p>
          <a:p>
            <a:pPr indent="0" lvl="0" marL="0" rtl="0" algn="l">
              <a:spcBef>
                <a:spcPts val="1600"/>
              </a:spcBef>
              <a:spcAft>
                <a:spcPts val="0"/>
              </a:spcAft>
              <a:buNone/>
            </a:pPr>
            <a:r>
              <a:rPr b="1" lang="en" sz="2400">
                <a:solidFill>
                  <a:srgbClr val="FFFFFF"/>
                </a:solidFill>
              </a:rPr>
              <a:t>2.</a:t>
            </a:r>
            <a:endParaRPr b="1" sz="2400">
              <a:solidFill>
                <a:srgbClr val="FFFFFF"/>
              </a:solidFill>
            </a:endParaRPr>
          </a:p>
          <a:p>
            <a:pPr indent="0" lvl="0" marL="0" rtl="0" algn="l">
              <a:spcBef>
                <a:spcPts val="1600"/>
              </a:spcBef>
              <a:spcAft>
                <a:spcPts val="0"/>
              </a:spcAft>
              <a:buNone/>
            </a:pPr>
            <a:r>
              <a:rPr b="1" lang="en" sz="2400">
                <a:solidFill>
                  <a:srgbClr val="FFFFFF"/>
                </a:solidFill>
              </a:rPr>
              <a:t>3.</a:t>
            </a:r>
            <a:endParaRPr b="1" sz="2400">
              <a:solidFill>
                <a:srgbClr val="FFFFFF"/>
              </a:solidFill>
            </a:endParaRPr>
          </a:p>
          <a:p>
            <a:pPr indent="0" lvl="0" marL="0" rtl="0" algn="l">
              <a:spcBef>
                <a:spcPts val="1600"/>
              </a:spcBef>
              <a:spcAft>
                <a:spcPts val="0"/>
              </a:spcAft>
              <a:buNone/>
            </a:pPr>
            <a:r>
              <a:rPr b="1" lang="en" sz="2400">
                <a:solidFill>
                  <a:srgbClr val="FFFFFF"/>
                </a:solidFill>
              </a:rPr>
              <a:t>4.</a:t>
            </a:r>
            <a:endParaRPr b="1" sz="2400">
              <a:solidFill>
                <a:srgbClr val="FFFFFF"/>
              </a:solidFill>
            </a:endParaRPr>
          </a:p>
          <a:p>
            <a:pPr indent="0" lvl="0" marL="0" rtl="0" algn="l">
              <a:spcBef>
                <a:spcPts val="1600"/>
              </a:spcBef>
              <a:spcAft>
                <a:spcPts val="1600"/>
              </a:spcAft>
              <a:buNone/>
            </a:pPr>
            <a:r>
              <a:rPr b="1" lang="en" sz="2400">
                <a:solidFill>
                  <a:srgbClr val="FFFFFF"/>
                </a:solidFill>
              </a:rPr>
              <a:t>5.</a:t>
            </a:r>
            <a:endParaRPr b="1" sz="24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19"/>
          <p:cNvSpPr txBox="1"/>
          <p:nvPr>
            <p:ph type="ctrTitle"/>
          </p:nvPr>
        </p:nvSpPr>
        <p:spPr>
          <a:xfrm>
            <a:off x="344250" y="1403850"/>
            <a:ext cx="8455500" cy="214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Handwashing and </a:t>
            </a:r>
            <a:endParaRPr/>
          </a:p>
          <a:p>
            <a:pPr indent="0" lvl="0" marL="0" rtl="0" algn="ctr">
              <a:spcBef>
                <a:spcPts val="0"/>
              </a:spcBef>
              <a:spcAft>
                <a:spcPts val="0"/>
              </a:spcAft>
              <a:buNone/>
            </a:pPr>
            <a:r>
              <a:rPr lang="en"/>
              <a:t>Food Choices </a:t>
            </a:r>
            <a:endParaRPr/>
          </a:p>
        </p:txBody>
      </p:sp>
      <p:sp>
        <p:nvSpPr>
          <p:cNvPr id="98" name="Google Shape;98;p19"/>
          <p:cNvSpPr txBox="1"/>
          <p:nvPr>
            <p:ph idx="1" type="subTitle"/>
          </p:nvPr>
        </p:nvSpPr>
        <p:spPr>
          <a:xfrm>
            <a:off x="344250" y="3550650"/>
            <a:ext cx="60717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Obj. 046:</a:t>
            </a:r>
            <a:r>
              <a:rPr lang="en" sz="2400">
                <a:solidFill>
                  <a:schemeClr val="dk1"/>
                </a:solidFill>
              </a:rPr>
              <a:t> </a:t>
            </a:r>
            <a:r>
              <a:rPr lang="en">
                <a:solidFill>
                  <a:schemeClr val="dk1"/>
                </a:solidFill>
              </a:rPr>
              <a:t>Practice for Task 1, Part 2</a:t>
            </a:r>
            <a:endParaRPr sz="2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445025"/>
            <a:ext cx="8520600" cy="79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t>Cross-Contamination</a:t>
            </a:r>
            <a:endParaRPr sz="4800"/>
          </a:p>
        </p:txBody>
      </p:sp>
      <p:pic>
        <p:nvPicPr>
          <p:cNvPr id="104" name="Google Shape;104;p20"/>
          <p:cNvPicPr preferRelativeResize="0"/>
          <p:nvPr/>
        </p:nvPicPr>
        <p:blipFill>
          <a:blip r:embed="rId3">
            <a:alphaModFix/>
          </a:blip>
          <a:stretch>
            <a:fillRect/>
          </a:stretch>
        </p:blipFill>
        <p:spPr>
          <a:xfrm>
            <a:off x="119050" y="1422813"/>
            <a:ext cx="8905875" cy="2962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108" name="Shape 108"/>
        <p:cNvGrpSpPr/>
        <p:nvPr/>
      </p:nvGrpSpPr>
      <p:grpSpPr>
        <a:xfrm>
          <a:off x="0" y="0"/>
          <a:ext cx="0" cy="0"/>
          <a:chOff x="0" y="0"/>
          <a:chExt cx="0" cy="0"/>
        </a:xfrm>
      </p:grpSpPr>
      <p:sp>
        <p:nvSpPr>
          <p:cNvPr id="109" name="Google Shape;109;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 1, Part 2 Key Words</a:t>
            </a:r>
            <a:endParaRPr/>
          </a:p>
        </p:txBody>
      </p:sp>
      <p:sp>
        <p:nvSpPr>
          <p:cNvPr id="110" name="Google Shape;110;p21"/>
          <p:cNvSpPr txBox="1"/>
          <p:nvPr/>
        </p:nvSpPr>
        <p:spPr>
          <a:xfrm>
            <a:off x="4382700" y="1371600"/>
            <a:ext cx="2164500" cy="279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
        <p:nvSpPr>
          <p:cNvPr id="111" name="Google Shape;111;p21"/>
          <p:cNvSpPr txBox="1"/>
          <p:nvPr/>
        </p:nvSpPr>
        <p:spPr>
          <a:xfrm>
            <a:off x="535900" y="1093000"/>
            <a:ext cx="3217200" cy="2196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1800">
              <a:solidFill>
                <a:srgbClr val="FFFFFF"/>
              </a:solidFill>
              <a:latin typeface="Verdana"/>
              <a:ea typeface="Verdana"/>
              <a:cs typeface="Verdana"/>
              <a:sym typeface="Verdana"/>
            </a:endParaRPr>
          </a:p>
          <a:p>
            <a:pPr indent="-342900" lvl="0" marL="457200" rtl="0" algn="l">
              <a:lnSpc>
                <a:spcPct val="115000"/>
              </a:lnSpc>
              <a:spcBef>
                <a:spcPts val="0"/>
              </a:spcBef>
              <a:spcAft>
                <a:spcPts val="0"/>
              </a:spcAft>
              <a:buClr>
                <a:srgbClr val="FFFFFF"/>
              </a:buClr>
              <a:buSzPts val="1800"/>
              <a:buFont typeface="Verdana"/>
              <a:buChar char="●"/>
            </a:pPr>
            <a:r>
              <a:rPr lang="en" sz="1800">
                <a:solidFill>
                  <a:srgbClr val="FFFFFF"/>
                </a:solidFill>
                <a:latin typeface="Verdana"/>
                <a:ea typeface="Verdana"/>
                <a:cs typeface="Verdana"/>
                <a:sym typeface="Verdana"/>
              </a:rPr>
              <a:t>To Prevent</a:t>
            </a:r>
            <a:endParaRPr sz="1800">
              <a:solidFill>
                <a:srgbClr val="FFFFFF"/>
              </a:solidFill>
              <a:latin typeface="Verdana"/>
              <a:ea typeface="Verdana"/>
              <a:cs typeface="Verdana"/>
              <a:sym typeface="Verdana"/>
            </a:endParaRPr>
          </a:p>
          <a:p>
            <a:pPr indent="-342900" lvl="0" marL="457200" rtl="0" algn="l">
              <a:lnSpc>
                <a:spcPct val="115000"/>
              </a:lnSpc>
              <a:spcBef>
                <a:spcPts val="0"/>
              </a:spcBef>
              <a:spcAft>
                <a:spcPts val="0"/>
              </a:spcAft>
              <a:buClr>
                <a:srgbClr val="FFFFFF"/>
              </a:buClr>
              <a:buSzPts val="1800"/>
              <a:buFont typeface="Verdana"/>
              <a:buChar char="●"/>
            </a:pPr>
            <a:r>
              <a:rPr lang="en" sz="1800">
                <a:solidFill>
                  <a:srgbClr val="FFFFFF"/>
                </a:solidFill>
                <a:latin typeface="Verdana"/>
                <a:ea typeface="Verdana"/>
                <a:cs typeface="Verdana"/>
                <a:sym typeface="Verdana"/>
              </a:rPr>
              <a:t>Cleanliness</a:t>
            </a:r>
            <a:endParaRPr sz="1800">
              <a:solidFill>
                <a:srgbClr val="FFFFFF"/>
              </a:solidFill>
              <a:latin typeface="Verdana"/>
              <a:ea typeface="Verdana"/>
              <a:cs typeface="Verdana"/>
              <a:sym typeface="Verdana"/>
            </a:endParaRPr>
          </a:p>
          <a:p>
            <a:pPr indent="-342900" lvl="0" marL="457200" rtl="0" algn="l">
              <a:lnSpc>
                <a:spcPct val="115000"/>
              </a:lnSpc>
              <a:spcBef>
                <a:spcPts val="0"/>
              </a:spcBef>
              <a:spcAft>
                <a:spcPts val="0"/>
              </a:spcAft>
              <a:buClr>
                <a:srgbClr val="FFFFFF"/>
              </a:buClr>
              <a:buSzPts val="1800"/>
              <a:buFont typeface="Verdana"/>
              <a:buChar char="●"/>
            </a:pPr>
            <a:r>
              <a:rPr lang="en" sz="1800">
                <a:solidFill>
                  <a:srgbClr val="FFFFFF"/>
                </a:solidFill>
                <a:latin typeface="Verdana"/>
                <a:ea typeface="Verdana"/>
                <a:cs typeface="Verdana"/>
                <a:sym typeface="Verdana"/>
              </a:rPr>
              <a:t>Cross-Contamination</a:t>
            </a:r>
            <a:endParaRPr sz="1800">
              <a:solidFill>
                <a:srgbClr val="FFFFFF"/>
              </a:solidFill>
              <a:latin typeface="Verdana"/>
              <a:ea typeface="Verdana"/>
              <a:cs typeface="Verdana"/>
              <a:sym typeface="Verdana"/>
            </a:endParaRPr>
          </a:p>
          <a:p>
            <a:pPr indent="-342900" lvl="0" marL="457200" rtl="0" algn="l">
              <a:lnSpc>
                <a:spcPct val="115000"/>
              </a:lnSpc>
              <a:spcBef>
                <a:spcPts val="0"/>
              </a:spcBef>
              <a:spcAft>
                <a:spcPts val="0"/>
              </a:spcAft>
              <a:buClr>
                <a:srgbClr val="FFFFFF"/>
              </a:buClr>
              <a:buSzPts val="1800"/>
              <a:buFont typeface="Verdana"/>
              <a:buChar char="●"/>
            </a:pPr>
            <a:r>
              <a:rPr lang="en" sz="1800">
                <a:solidFill>
                  <a:srgbClr val="FFFFFF"/>
                </a:solidFill>
                <a:latin typeface="Verdana"/>
                <a:ea typeface="Verdana"/>
                <a:cs typeface="Verdana"/>
                <a:sym typeface="Verdana"/>
              </a:rPr>
              <a:t>To Contaminate</a:t>
            </a:r>
            <a:endParaRPr sz="1800">
              <a:solidFill>
                <a:srgbClr val="FFFFFF"/>
              </a:solidFill>
              <a:latin typeface="Verdana"/>
              <a:ea typeface="Verdana"/>
              <a:cs typeface="Verdana"/>
              <a:sym typeface="Verdana"/>
            </a:endParaRPr>
          </a:p>
          <a:p>
            <a:pPr indent="-342900" lvl="0" marL="457200" rtl="0" algn="l">
              <a:lnSpc>
                <a:spcPct val="115000"/>
              </a:lnSpc>
              <a:spcBef>
                <a:spcPts val="0"/>
              </a:spcBef>
              <a:spcAft>
                <a:spcPts val="0"/>
              </a:spcAft>
              <a:buClr>
                <a:srgbClr val="FFFFFF"/>
              </a:buClr>
              <a:buSzPts val="1800"/>
              <a:buFont typeface="Verdana"/>
              <a:buChar char="●"/>
            </a:pPr>
            <a:r>
              <a:rPr lang="en" sz="1800">
                <a:solidFill>
                  <a:srgbClr val="FFFFFF"/>
                </a:solidFill>
                <a:latin typeface="Verdana"/>
                <a:ea typeface="Verdana"/>
                <a:cs typeface="Verdana"/>
                <a:sym typeface="Verdana"/>
              </a:rPr>
              <a:t>Hygiene</a:t>
            </a:r>
            <a:endParaRPr sz="1800">
              <a:solidFill>
                <a:srgbClr val="FFFFFF"/>
              </a:solidFill>
              <a:latin typeface="Verdana"/>
              <a:ea typeface="Verdana"/>
              <a:cs typeface="Verdana"/>
              <a:sym typeface="Verdana"/>
            </a:endParaRPr>
          </a:p>
          <a:p>
            <a:pPr indent="-342900" lvl="0" marL="457200" rtl="0" algn="l">
              <a:lnSpc>
                <a:spcPct val="115000"/>
              </a:lnSpc>
              <a:spcBef>
                <a:spcPts val="0"/>
              </a:spcBef>
              <a:spcAft>
                <a:spcPts val="0"/>
              </a:spcAft>
              <a:buClr>
                <a:srgbClr val="FFFFFF"/>
              </a:buClr>
              <a:buSzPts val="1800"/>
              <a:buFont typeface="Verdana"/>
              <a:buChar char="●"/>
            </a:pPr>
            <a:r>
              <a:rPr lang="en" sz="1800">
                <a:solidFill>
                  <a:srgbClr val="FFFFFF"/>
                </a:solidFill>
                <a:latin typeface="Verdana"/>
                <a:ea typeface="Verdana"/>
                <a:cs typeface="Verdana"/>
                <a:sym typeface="Verdana"/>
              </a:rPr>
              <a:t>Rotten</a:t>
            </a:r>
            <a:endParaRPr sz="1800">
              <a:solidFill>
                <a:srgbClr val="FFFFFF"/>
              </a:solidFill>
              <a:latin typeface="Verdana"/>
              <a:ea typeface="Verdana"/>
              <a:cs typeface="Verdana"/>
              <a:sym typeface="Verdana"/>
            </a:endParaRPr>
          </a:p>
          <a:p>
            <a:pPr indent="-342900" lvl="0" marL="457200" rtl="0" algn="l">
              <a:lnSpc>
                <a:spcPct val="115000"/>
              </a:lnSpc>
              <a:spcBef>
                <a:spcPts val="0"/>
              </a:spcBef>
              <a:spcAft>
                <a:spcPts val="0"/>
              </a:spcAft>
              <a:buClr>
                <a:srgbClr val="FFFFFF"/>
              </a:buClr>
              <a:buSzPts val="1800"/>
              <a:buFont typeface="Verdana"/>
              <a:buChar char="●"/>
            </a:pPr>
            <a:r>
              <a:rPr lang="en" sz="1800">
                <a:solidFill>
                  <a:srgbClr val="FFFFFF"/>
                </a:solidFill>
                <a:latin typeface="Verdana"/>
                <a:ea typeface="Verdana"/>
                <a:cs typeface="Verdana"/>
                <a:sym typeface="Verdana"/>
              </a:rPr>
              <a:t>Bacteria</a:t>
            </a:r>
            <a:endParaRPr sz="1800">
              <a:solidFill>
                <a:srgbClr val="FFFFFF"/>
              </a:solidFill>
              <a:latin typeface="Verdana"/>
              <a:ea typeface="Verdana"/>
              <a:cs typeface="Verdana"/>
              <a:sym typeface="Verdana"/>
            </a:endParaRPr>
          </a:p>
          <a:p>
            <a:pPr indent="-342900" lvl="0" marL="457200" rtl="0" algn="l">
              <a:lnSpc>
                <a:spcPct val="115000"/>
              </a:lnSpc>
              <a:spcBef>
                <a:spcPts val="0"/>
              </a:spcBef>
              <a:spcAft>
                <a:spcPts val="0"/>
              </a:spcAft>
              <a:buClr>
                <a:srgbClr val="FFFFFF"/>
              </a:buClr>
              <a:buSzPts val="1800"/>
              <a:buFont typeface="Verdana"/>
              <a:buChar char="●"/>
            </a:pPr>
            <a:r>
              <a:rPr lang="en" sz="1800">
                <a:solidFill>
                  <a:srgbClr val="FFFFFF"/>
                </a:solidFill>
                <a:latin typeface="Verdana"/>
                <a:ea typeface="Verdana"/>
                <a:cs typeface="Verdana"/>
                <a:sym typeface="Verdana"/>
              </a:rPr>
              <a:t>To Spoil (spoiled)</a:t>
            </a:r>
            <a:endParaRPr sz="1800">
              <a:solidFill>
                <a:srgbClr val="FFFFFF"/>
              </a:solidFill>
              <a:latin typeface="Verdana"/>
              <a:ea typeface="Verdana"/>
              <a:cs typeface="Verdana"/>
              <a:sym typeface="Verdana"/>
            </a:endParaRPr>
          </a:p>
          <a:p>
            <a:pPr indent="-342900" lvl="0" marL="457200" rtl="0" algn="l">
              <a:lnSpc>
                <a:spcPct val="115000"/>
              </a:lnSpc>
              <a:spcBef>
                <a:spcPts val="0"/>
              </a:spcBef>
              <a:spcAft>
                <a:spcPts val="0"/>
              </a:spcAft>
              <a:buClr>
                <a:srgbClr val="FFFFFF"/>
              </a:buClr>
              <a:buSzPts val="1800"/>
              <a:buFont typeface="Verdana"/>
              <a:buChar char="●"/>
            </a:pPr>
            <a:r>
              <a:rPr lang="en" sz="1800">
                <a:solidFill>
                  <a:srgbClr val="FFFFFF"/>
                </a:solidFill>
                <a:latin typeface="Verdana"/>
                <a:ea typeface="Verdana"/>
                <a:cs typeface="Verdana"/>
                <a:sym typeface="Verdana"/>
              </a:rPr>
              <a:t>To Separate </a:t>
            </a:r>
            <a:endParaRPr sz="1800">
              <a:solidFill>
                <a:srgbClr val="FFFFFF"/>
              </a:solidFill>
              <a:latin typeface="Verdana"/>
              <a:ea typeface="Verdana"/>
              <a:cs typeface="Verdana"/>
              <a:sym typeface="Verdana"/>
            </a:endParaRPr>
          </a:p>
          <a:p>
            <a:pPr indent="-342900" lvl="0" marL="457200" rtl="0" algn="l">
              <a:lnSpc>
                <a:spcPct val="115000"/>
              </a:lnSpc>
              <a:spcBef>
                <a:spcPts val="0"/>
              </a:spcBef>
              <a:spcAft>
                <a:spcPts val="0"/>
              </a:spcAft>
              <a:buClr>
                <a:srgbClr val="FFFFFF"/>
              </a:buClr>
              <a:buSzPts val="1800"/>
              <a:buFont typeface="Verdana"/>
              <a:buChar char="●"/>
            </a:pPr>
            <a:r>
              <a:rPr lang="en" sz="1800">
                <a:solidFill>
                  <a:srgbClr val="FFFFFF"/>
                </a:solidFill>
                <a:latin typeface="Verdana"/>
                <a:ea typeface="Verdana"/>
                <a:cs typeface="Verdana"/>
                <a:sym typeface="Verdana"/>
              </a:rPr>
              <a:t>Food poisoning</a:t>
            </a:r>
            <a:endParaRPr sz="1800">
              <a:solidFill>
                <a:srgbClr val="FFFFFF"/>
              </a:solidFill>
              <a:latin typeface="Verdana"/>
              <a:ea typeface="Verdana"/>
              <a:cs typeface="Verdana"/>
              <a:sym typeface="Verdana"/>
            </a:endParaRPr>
          </a:p>
          <a:p>
            <a:pPr indent="0" lvl="0" marL="0" rtl="0" algn="l">
              <a:lnSpc>
                <a:spcPct val="115000"/>
              </a:lnSpc>
              <a:spcBef>
                <a:spcPts val="0"/>
              </a:spcBef>
              <a:spcAft>
                <a:spcPts val="0"/>
              </a:spcAft>
              <a:buNone/>
            </a:pPr>
            <a:r>
              <a:t/>
            </a:r>
            <a:endParaRPr sz="1800">
              <a:solidFill>
                <a:srgbClr val="FFFFFF"/>
              </a:solidFill>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