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5143500" cx="9144000"/>
  <p:notesSz cx="6858000" cy="9144000"/>
  <p:embeddedFontLst>
    <p:embeddedFont>
      <p:font typeface="Montserrat"/>
      <p:regular r:id="rId40"/>
      <p:bold r:id="rId41"/>
      <p:italic r:id="rId42"/>
      <p:boldItalic r:id="rId43"/>
    </p:embeddedFont>
    <p:embeddedFont>
      <p:font typeface="Lato"/>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039D097-258D-498D-B308-CC0D9F9D4FF2}">
  <a:tblStyle styleId="{A039D097-258D-498D-B308-CC0D9F9D4FF2}"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20" Type="http://schemas.openxmlformats.org/officeDocument/2006/relationships/slide" Target="slides/slide14.xml"/><Relationship Id="rId42" Type="http://schemas.openxmlformats.org/officeDocument/2006/relationships/font" Target="fonts/Montserrat-italic.fntdata"/><Relationship Id="rId41" Type="http://schemas.openxmlformats.org/officeDocument/2006/relationships/font" Target="fonts/Montserrat-bold.fntdata"/><Relationship Id="rId22" Type="http://schemas.openxmlformats.org/officeDocument/2006/relationships/slide" Target="slides/slide16.xml"/><Relationship Id="rId44" Type="http://schemas.openxmlformats.org/officeDocument/2006/relationships/font" Target="fonts/Lato-regular.fntdata"/><Relationship Id="rId21" Type="http://schemas.openxmlformats.org/officeDocument/2006/relationships/slide" Target="slides/slide15.xml"/><Relationship Id="rId43" Type="http://schemas.openxmlformats.org/officeDocument/2006/relationships/font" Target="fonts/Montserrat-boldItalic.fntdata"/><Relationship Id="rId24" Type="http://schemas.openxmlformats.org/officeDocument/2006/relationships/slide" Target="slides/slide18.xml"/><Relationship Id="rId46" Type="http://schemas.openxmlformats.org/officeDocument/2006/relationships/font" Target="fonts/Lato-italic.fntdata"/><Relationship Id="rId23" Type="http://schemas.openxmlformats.org/officeDocument/2006/relationships/slide" Target="slides/slide17.xml"/><Relationship Id="rId45"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schemas.openxmlformats.org/officeDocument/2006/relationships/font" Target="fonts/Lato-bold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c6f919934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c6f9199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7bc0e1a063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7bc0e1a063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7bc0e1a063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7bc0e1a063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7bc0e1a063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7bc0e1a063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7bc0e1a063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7bc0e1a063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7bc0e1a063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7bc0e1a063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7bc0e1a063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7bc0e1a063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7bc0e1a063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7bc0e1a063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7bc0e1a063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7bc0e1a063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7bc0e1a063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7bc0e1a063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7bc0e1a063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7bc0e1a063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c6f919934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c6f91993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7bc0e1a063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7bc0e1a063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7bc0e1a063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7bc0e1a063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7bc0e1a063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7bc0e1a063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7bc0e1a063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7bc0e1a063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7bc0e1a063_0_17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7bc0e1a063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7bc0e1a063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7bc0e1a063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7bc0e1a063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7bc0e1a063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7bc0e1a063_0_18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7bc0e1a063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7bc0e1a063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7bc0e1a063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7bc0e1a063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7bc0e1a063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c6f919934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c6f91993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7bc0e1a063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7bc0e1a063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7bc0e1a063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7bc0e1a063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7bc0e1a063_0_17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7bc0e1a063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7bc0e1a063_0_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7bc0e1a063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c6f919934_0_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c6f91993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c6f919934_0_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c6f91993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7bc0e1a063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7bc0e1a063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7bc0e1a063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7bc0e1a063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7bc0e1a063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7bc0e1a063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7bc0e1a063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7bc0e1a063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wikihow.com/Write-a-Reflection-Paper"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ww.campusexplorer.com/college-advice-tips/9555E375/How-Do-I-Find-The-Information-I-Need-On-These-Huge-College-Websites/" TargetMode="External"/><Relationship Id="rId4" Type="http://schemas.openxmlformats.org/officeDocument/2006/relationships/hyperlink" Target="https://www.csusb.edu/" TargetMode="External"/><Relationship Id="rId5" Type="http://schemas.openxmlformats.org/officeDocument/2006/relationships/hyperlink" Target="http://miracosta.edu/index.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onetonline.org/" TargetMode="External"/><Relationship Id="rId4" Type="http://schemas.openxmlformats.org/officeDocument/2006/relationships/hyperlink" Target="https://www.mynextmove.org/explore/ip"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103650"/>
            <a:ext cx="5017500" cy="15789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3600">
                <a:solidFill>
                  <a:srgbClr val="FFFFFF"/>
                </a:solidFill>
                <a:latin typeface="Lato"/>
                <a:ea typeface="Lato"/>
                <a:cs typeface="Lato"/>
                <a:sym typeface="Lato"/>
              </a:rPr>
              <a:t>Research &amp; Reflect on Work/Secondary Education Opportunities</a:t>
            </a:r>
            <a:endParaRPr b="1" sz="3600">
              <a:solidFill>
                <a:srgbClr val="FFFFFF"/>
              </a:solidFill>
              <a:latin typeface="Lato"/>
              <a:ea typeface="Lato"/>
              <a:cs typeface="Lato"/>
              <a:sym typeface="Lato"/>
            </a:endParaRPr>
          </a:p>
          <a:p>
            <a:pPr indent="0" lvl="0" marL="0" rtl="0" algn="l">
              <a:spcBef>
                <a:spcPts val="1200"/>
              </a:spcBef>
              <a:spcAft>
                <a:spcPts val="0"/>
              </a:spcAft>
              <a:buNone/>
            </a:pPr>
            <a:r>
              <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 Civics Objective 051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Page 1</a:t>
            </a:r>
            <a:endParaRPr/>
          </a:p>
        </p:txBody>
      </p:sp>
      <p:pic>
        <p:nvPicPr>
          <p:cNvPr id="218" name="Google Shape;218;p22"/>
          <p:cNvPicPr preferRelativeResize="0"/>
          <p:nvPr/>
        </p:nvPicPr>
        <p:blipFill/>
        <p:spPr>
          <a:xfrm>
            <a:off x="2185650" y="1150650"/>
            <a:ext cx="5262594" cy="35308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Page 2</a:t>
            </a:r>
            <a:endParaRPr/>
          </a:p>
        </p:txBody>
      </p:sp>
      <p:pic>
        <p:nvPicPr>
          <p:cNvPr id="224" name="Google Shape;224;p23"/>
          <p:cNvPicPr preferRelativeResize="0"/>
          <p:nvPr/>
        </p:nvPicPr>
        <p:blipFill>
          <a:blip r:embed="rId3">
            <a:alphaModFix/>
          </a:blip>
          <a:stretch>
            <a:fillRect/>
          </a:stretch>
        </p:blipFill>
        <p:spPr>
          <a:xfrm>
            <a:off x="2222113" y="1307850"/>
            <a:ext cx="5189665" cy="35308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Page 3</a:t>
            </a:r>
            <a:endParaRPr/>
          </a:p>
        </p:txBody>
      </p:sp>
      <p:pic>
        <p:nvPicPr>
          <p:cNvPr id="230" name="Google Shape;230;p24"/>
          <p:cNvPicPr preferRelativeResize="0"/>
          <p:nvPr/>
        </p:nvPicPr>
        <p:blipFill>
          <a:blip r:embed="rId3">
            <a:alphaModFix/>
          </a:blip>
          <a:stretch>
            <a:fillRect/>
          </a:stretch>
        </p:blipFill>
        <p:spPr>
          <a:xfrm>
            <a:off x="2168263" y="1129975"/>
            <a:ext cx="5297377" cy="35308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Page 4</a:t>
            </a:r>
            <a:endParaRPr/>
          </a:p>
        </p:txBody>
      </p:sp>
      <p:pic>
        <p:nvPicPr>
          <p:cNvPr id="236" name="Google Shape;236;p25"/>
          <p:cNvPicPr preferRelativeResize="0"/>
          <p:nvPr/>
        </p:nvPicPr>
        <p:blipFill>
          <a:blip r:embed="rId3">
            <a:alphaModFix/>
          </a:blip>
          <a:stretch>
            <a:fillRect/>
          </a:stretch>
        </p:blipFill>
        <p:spPr>
          <a:xfrm>
            <a:off x="2629325" y="1307850"/>
            <a:ext cx="5145956" cy="3530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2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Page 5</a:t>
            </a:r>
            <a:endParaRPr/>
          </a:p>
        </p:txBody>
      </p:sp>
      <p:pic>
        <p:nvPicPr>
          <p:cNvPr id="242" name="Google Shape;242;p26"/>
          <p:cNvPicPr preferRelativeResize="0"/>
          <p:nvPr/>
        </p:nvPicPr>
        <p:blipFill>
          <a:blip r:embed="rId3">
            <a:alphaModFix/>
          </a:blip>
          <a:stretch>
            <a:fillRect/>
          </a:stretch>
        </p:blipFill>
        <p:spPr>
          <a:xfrm>
            <a:off x="2493475" y="1307850"/>
            <a:ext cx="5142348" cy="353085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2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Double Check Your Answers</a:t>
            </a:r>
            <a:endParaRPr/>
          </a:p>
        </p:txBody>
      </p:sp>
      <p:pic>
        <p:nvPicPr>
          <p:cNvPr id="248" name="Google Shape;248;p27"/>
          <p:cNvPicPr preferRelativeResize="0"/>
          <p:nvPr/>
        </p:nvPicPr>
        <p:blipFill>
          <a:blip r:embed="rId3">
            <a:alphaModFix/>
          </a:blip>
          <a:stretch>
            <a:fillRect/>
          </a:stretch>
        </p:blipFill>
        <p:spPr>
          <a:xfrm>
            <a:off x="2319725" y="1130000"/>
            <a:ext cx="5265191" cy="35308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2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Understanding Your Results</a:t>
            </a:r>
            <a:endParaRPr/>
          </a:p>
        </p:txBody>
      </p:sp>
      <p:pic>
        <p:nvPicPr>
          <p:cNvPr id="254" name="Google Shape;254;p28"/>
          <p:cNvPicPr preferRelativeResize="0"/>
          <p:nvPr/>
        </p:nvPicPr>
        <p:blipFill>
          <a:blip r:embed="rId3">
            <a:alphaModFix/>
          </a:blip>
          <a:stretch>
            <a:fillRect/>
          </a:stretch>
        </p:blipFill>
        <p:spPr>
          <a:xfrm>
            <a:off x="2402275" y="1171275"/>
            <a:ext cx="5269145" cy="3530849"/>
          </a:xfrm>
          <a:prstGeom prst="rect">
            <a:avLst/>
          </a:prstGeom>
          <a:noFill/>
          <a:ln>
            <a:noFill/>
          </a:ln>
        </p:spPr>
      </p:pic>
      <p:sp>
        <p:nvSpPr>
          <p:cNvPr id="255" name="Google Shape;255;p28"/>
          <p:cNvSpPr txBox="1"/>
          <p:nvPr/>
        </p:nvSpPr>
        <p:spPr>
          <a:xfrm>
            <a:off x="722450" y="1898975"/>
            <a:ext cx="1094100" cy="216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Make sure you take notes and look through the different meanings of personality types.</a:t>
            </a:r>
            <a:endParaRPr>
              <a:solidFill>
                <a:srgbClr val="FFFFFF"/>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2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Example</a:t>
            </a:r>
            <a:endParaRPr/>
          </a:p>
        </p:txBody>
      </p:sp>
      <p:pic>
        <p:nvPicPr>
          <p:cNvPr id="261" name="Google Shape;261;p29"/>
          <p:cNvPicPr preferRelativeResize="0"/>
          <p:nvPr/>
        </p:nvPicPr>
        <p:blipFill>
          <a:blip r:embed="rId3">
            <a:alphaModFix/>
          </a:blip>
          <a:stretch>
            <a:fillRect/>
          </a:stretch>
        </p:blipFill>
        <p:spPr>
          <a:xfrm>
            <a:off x="1959250" y="1068075"/>
            <a:ext cx="5715388" cy="3530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Job Zones</a:t>
            </a:r>
            <a:endParaRPr/>
          </a:p>
        </p:txBody>
      </p:sp>
      <p:pic>
        <p:nvPicPr>
          <p:cNvPr id="267" name="Google Shape;267;p30"/>
          <p:cNvPicPr preferRelativeResize="0"/>
          <p:nvPr/>
        </p:nvPicPr>
        <p:blipFill>
          <a:blip r:embed="rId3">
            <a:alphaModFix/>
          </a:blip>
          <a:stretch>
            <a:fillRect/>
          </a:stretch>
        </p:blipFill>
        <p:spPr>
          <a:xfrm>
            <a:off x="4571999" y="393762"/>
            <a:ext cx="4255798" cy="2782237"/>
          </a:xfrm>
          <a:prstGeom prst="rect">
            <a:avLst/>
          </a:prstGeom>
          <a:noFill/>
          <a:ln>
            <a:noFill/>
          </a:ln>
        </p:spPr>
      </p:pic>
      <p:pic>
        <p:nvPicPr>
          <p:cNvPr id="268" name="Google Shape;268;p30"/>
          <p:cNvPicPr preferRelativeResize="0"/>
          <p:nvPr/>
        </p:nvPicPr>
        <p:blipFill>
          <a:blip r:embed="rId4">
            <a:alphaModFix/>
          </a:blip>
          <a:stretch>
            <a:fillRect/>
          </a:stretch>
        </p:blipFill>
        <p:spPr>
          <a:xfrm>
            <a:off x="131750" y="1707950"/>
            <a:ext cx="4267197" cy="282385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3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Understanding Job Zones</a:t>
            </a:r>
            <a:endParaRPr/>
          </a:p>
        </p:txBody>
      </p:sp>
      <p:pic>
        <p:nvPicPr>
          <p:cNvPr id="274" name="Google Shape;274;p31"/>
          <p:cNvPicPr preferRelativeResize="0"/>
          <p:nvPr/>
        </p:nvPicPr>
        <p:blipFill>
          <a:blip r:embed="rId3">
            <a:alphaModFix/>
          </a:blip>
          <a:stretch>
            <a:fillRect/>
          </a:stretch>
        </p:blipFill>
        <p:spPr>
          <a:xfrm>
            <a:off x="2005775" y="1129975"/>
            <a:ext cx="5132448" cy="3530848"/>
          </a:xfrm>
          <a:prstGeom prst="rect">
            <a:avLst/>
          </a:prstGeom>
          <a:noFill/>
          <a:ln>
            <a:noFill/>
          </a:ln>
        </p:spPr>
      </p:pic>
      <p:sp>
        <p:nvSpPr>
          <p:cNvPr id="275" name="Google Shape;275;p31"/>
          <p:cNvSpPr txBox="1"/>
          <p:nvPr/>
        </p:nvSpPr>
        <p:spPr>
          <a:xfrm>
            <a:off x="474750" y="1568725"/>
            <a:ext cx="1155900" cy="251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Lato"/>
                <a:ea typeface="Lato"/>
                <a:cs typeface="Lato"/>
                <a:sym typeface="Lato"/>
              </a:rPr>
              <a:t>Click the link for each Job Zone and see which one fits you best!</a:t>
            </a:r>
            <a:endParaRPr sz="1800">
              <a:solidFill>
                <a:srgbClr val="FFFFFF"/>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265500" y="1718250"/>
            <a:ext cx="4045200" cy="1707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Discussion Questions</a:t>
            </a:r>
            <a:endParaRPr/>
          </a:p>
        </p:txBody>
      </p:sp>
      <p:sp>
        <p:nvSpPr>
          <p:cNvPr id="141" name="Google Shape;141;p14"/>
          <p:cNvSpPr txBox="1"/>
          <p:nvPr>
            <p:ph idx="2" type="body"/>
          </p:nvPr>
        </p:nvSpPr>
        <p:spPr>
          <a:xfrm>
            <a:off x="4689475" y="994800"/>
            <a:ext cx="3676800" cy="23475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What is your dream job?</a:t>
            </a:r>
            <a:endParaRPr/>
          </a:p>
          <a:p>
            <a:pPr indent="-311150" lvl="0" marL="457200" rtl="0" algn="l">
              <a:spcBef>
                <a:spcPts val="1600"/>
              </a:spcBef>
              <a:spcAft>
                <a:spcPts val="0"/>
              </a:spcAft>
              <a:buSzPts val="1300"/>
              <a:buChar char="●"/>
            </a:pPr>
            <a:r>
              <a:rPr lang="en"/>
              <a:t>How would you look for that job?</a:t>
            </a:r>
            <a:endParaRPr/>
          </a:p>
          <a:p>
            <a:pPr indent="-311150" lvl="0" marL="457200" rtl="0" algn="l">
              <a:spcBef>
                <a:spcPts val="1600"/>
              </a:spcBef>
              <a:spcAft>
                <a:spcPts val="0"/>
              </a:spcAft>
              <a:buSzPts val="1300"/>
              <a:buChar char="●"/>
            </a:pPr>
            <a:r>
              <a:rPr lang="en"/>
              <a:t>How do you know if you are qualified for that job?</a:t>
            </a:r>
            <a:endParaRPr/>
          </a:p>
          <a:p>
            <a:pPr indent="-311150" lvl="0" marL="457200" rtl="0" algn="l">
              <a:spcBef>
                <a:spcPts val="1600"/>
              </a:spcBef>
              <a:spcAft>
                <a:spcPts val="0"/>
              </a:spcAft>
              <a:buSzPts val="1300"/>
              <a:buChar char="●"/>
            </a:pPr>
            <a:r>
              <a:rPr lang="en"/>
              <a:t>Where do you look for information on job training/education?</a:t>
            </a:r>
            <a:endParaRPr/>
          </a:p>
          <a:p>
            <a:pPr indent="0" lvl="0" marL="457200" rtl="0" algn="l">
              <a:spcBef>
                <a:spcPts val="16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Choose ONE Dream Job</a:t>
            </a:r>
            <a:endParaRPr/>
          </a:p>
        </p:txBody>
      </p:sp>
      <p:pic>
        <p:nvPicPr>
          <p:cNvPr id="281" name="Google Shape;281;p32"/>
          <p:cNvPicPr preferRelativeResize="0"/>
          <p:nvPr/>
        </p:nvPicPr>
        <p:blipFill>
          <a:blip r:embed="rId3">
            <a:alphaModFix/>
          </a:blip>
          <a:stretch>
            <a:fillRect/>
          </a:stretch>
        </p:blipFill>
        <p:spPr>
          <a:xfrm>
            <a:off x="2422925" y="1191925"/>
            <a:ext cx="5235770" cy="35308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3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Save Your Job Info Page for the Next Step</a:t>
            </a:r>
            <a:endParaRPr/>
          </a:p>
        </p:txBody>
      </p:sp>
      <p:pic>
        <p:nvPicPr>
          <p:cNvPr id="287" name="Google Shape;287;p33"/>
          <p:cNvPicPr preferRelativeResize="0"/>
          <p:nvPr/>
        </p:nvPicPr>
        <p:blipFill>
          <a:blip r:embed="rId3">
            <a:alphaModFix/>
          </a:blip>
          <a:stretch>
            <a:fillRect/>
          </a:stretch>
        </p:blipFill>
        <p:spPr>
          <a:xfrm>
            <a:off x="3031788" y="1307850"/>
            <a:ext cx="3080437" cy="35308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3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Writing a Reflection</a:t>
            </a:r>
            <a:endParaRPr/>
          </a:p>
        </p:txBody>
      </p:sp>
      <p:sp>
        <p:nvSpPr>
          <p:cNvPr id="293" name="Google Shape;293;p3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81000" lvl="1" marL="914400" rtl="0" algn="l">
              <a:spcBef>
                <a:spcPts val="1200"/>
              </a:spcBef>
              <a:spcAft>
                <a:spcPts val="0"/>
              </a:spcAft>
              <a:buClr>
                <a:srgbClr val="FFFFFF"/>
              </a:buClr>
              <a:buSzPts val="2400"/>
              <a:buChar char="○"/>
            </a:pPr>
            <a:r>
              <a:rPr lang="en" sz="2400">
                <a:solidFill>
                  <a:srgbClr val="FFFFFF"/>
                </a:solidFill>
              </a:rPr>
              <a:t>Take notes as you read the article. </a:t>
            </a:r>
            <a:endParaRPr sz="2400">
              <a:solidFill>
                <a:srgbClr val="FFFFFF"/>
              </a:solidFill>
            </a:endParaRPr>
          </a:p>
          <a:p>
            <a:pPr indent="-381000" lvl="1" marL="914400" rtl="0" algn="l">
              <a:spcBef>
                <a:spcPts val="0"/>
              </a:spcBef>
              <a:spcAft>
                <a:spcPts val="0"/>
              </a:spcAft>
              <a:buClr>
                <a:srgbClr val="FFFFFF"/>
              </a:buClr>
              <a:buSzPts val="2400"/>
              <a:buFont typeface="Calibri"/>
              <a:buChar char="○"/>
            </a:pPr>
            <a:r>
              <a:rPr lang="en" sz="2400">
                <a:solidFill>
                  <a:srgbClr val="FFFFFF"/>
                </a:solidFill>
              </a:rPr>
              <a:t>Reflection Writing Article:</a:t>
            </a:r>
            <a:r>
              <a:rPr b="1" lang="en" sz="2400">
                <a:solidFill>
                  <a:srgbClr val="FFFFFF"/>
                </a:solidFill>
              </a:rPr>
              <a:t> </a:t>
            </a:r>
            <a:r>
              <a:rPr lang="en" sz="2400" u="sng">
                <a:solidFill>
                  <a:srgbClr val="FFFFFF"/>
                </a:solidFill>
                <a:hlinkClick r:id="rId3"/>
              </a:rPr>
              <a:t>https://www.wikihow.com/Write-a-Reflection-Paper</a:t>
            </a:r>
            <a:r>
              <a:rPr lang="en" sz="2400">
                <a:solidFill>
                  <a:srgbClr val="FFFFFF"/>
                </a:solidFill>
              </a:rPr>
              <a:t> </a:t>
            </a:r>
            <a:endParaRPr sz="2400">
              <a:solidFill>
                <a:srgbClr val="FFFFFF"/>
              </a:solidFill>
            </a:endParaRPr>
          </a:p>
          <a:p>
            <a:pPr indent="0" lvl="0" marL="0" rtl="0" algn="l">
              <a:spcBef>
                <a:spcPts val="1200"/>
              </a:spcBef>
              <a:spcAft>
                <a:spcPts val="1600"/>
              </a:spcAft>
              <a:buNone/>
            </a:pPr>
            <a:r>
              <a:t/>
            </a:r>
            <a:endParaRPr sz="240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3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Reflection Example</a:t>
            </a:r>
            <a:endParaRPr/>
          </a:p>
        </p:txBody>
      </p:sp>
      <p:sp>
        <p:nvSpPr>
          <p:cNvPr id="299" name="Google Shape;299;p35"/>
          <p:cNvSpPr txBox="1"/>
          <p:nvPr>
            <p:ph idx="1" type="body"/>
          </p:nvPr>
        </p:nvSpPr>
        <p:spPr>
          <a:xfrm>
            <a:off x="0" y="887575"/>
            <a:ext cx="8875800" cy="3983700"/>
          </a:xfrm>
          <a:prstGeom prst="rect">
            <a:avLst/>
          </a:prstGeom>
        </p:spPr>
        <p:txBody>
          <a:bodyPr anchorCtr="0" anchor="t" bIns="91425" lIns="91425" spcFirstLastPara="1" rIns="91425" wrap="square" tIns="91425">
            <a:noAutofit/>
          </a:bodyPr>
          <a:lstStyle/>
          <a:p>
            <a:pPr indent="0" lvl="0" marL="457200" rtl="0" algn="l">
              <a:spcBef>
                <a:spcPts val="1200"/>
              </a:spcBef>
              <a:spcAft>
                <a:spcPts val="0"/>
              </a:spcAft>
              <a:buNone/>
            </a:pPr>
            <a:r>
              <a:rPr lang="en" sz="1400">
                <a:solidFill>
                  <a:srgbClr val="FFFFFF"/>
                </a:solidFill>
                <a:latin typeface="Calibri"/>
                <a:ea typeface="Calibri"/>
                <a:cs typeface="Calibri"/>
                <a:sym typeface="Calibri"/>
              </a:rPr>
              <a:t>During the O*Net personality quiz, I learned many things about my personality and the different jobs that would be best for me. My highest scoring personality was the “Realistic” personality. This means that I would do great in a job that is hands-on. For example, I could work with animals, machinery or a job that is outside. </a:t>
            </a:r>
            <a:endParaRPr sz="1400">
              <a:solidFill>
                <a:srgbClr val="FFFFFF"/>
              </a:solidFill>
              <a:latin typeface="Calibri"/>
              <a:ea typeface="Calibri"/>
              <a:cs typeface="Calibri"/>
              <a:sym typeface="Calibri"/>
            </a:endParaRPr>
          </a:p>
          <a:p>
            <a:pPr indent="457200" lvl="0" marL="457200" rtl="0" algn="l">
              <a:spcBef>
                <a:spcPts val="1200"/>
              </a:spcBef>
              <a:spcAft>
                <a:spcPts val="0"/>
              </a:spcAft>
              <a:buNone/>
            </a:pPr>
            <a:r>
              <a:rPr lang="en" sz="1400">
                <a:solidFill>
                  <a:srgbClr val="FFFFFF"/>
                </a:solidFill>
                <a:latin typeface="Calibri"/>
                <a:ea typeface="Calibri"/>
                <a:cs typeface="Calibri"/>
                <a:sym typeface="Calibri"/>
              </a:rPr>
              <a:t> For the Job Zone part of the quiz, I chose Zone Two because I have not really had previous experience with working in a “hands-on” job. After choosing this Zone, the results showed lots of jobs. The one I found the most interesting was a Pet Groomer. The job I found the most surprising was a Non-venomous Reptile Handler. </a:t>
            </a:r>
            <a:endParaRPr sz="1400">
              <a:solidFill>
                <a:srgbClr val="FFFFFF"/>
              </a:solidFill>
              <a:latin typeface="Calibri"/>
              <a:ea typeface="Calibri"/>
              <a:cs typeface="Calibri"/>
              <a:sym typeface="Calibri"/>
            </a:endParaRPr>
          </a:p>
          <a:p>
            <a:pPr indent="457200" lvl="0" marL="457200" rtl="0" algn="l">
              <a:spcBef>
                <a:spcPts val="1200"/>
              </a:spcBef>
              <a:spcAft>
                <a:spcPts val="0"/>
              </a:spcAft>
              <a:buNone/>
            </a:pPr>
            <a:r>
              <a:rPr lang="en" sz="1400">
                <a:solidFill>
                  <a:srgbClr val="FFFFFF"/>
                </a:solidFill>
                <a:latin typeface="Calibri"/>
                <a:ea typeface="Calibri"/>
                <a:cs typeface="Calibri"/>
                <a:sym typeface="Calibri"/>
              </a:rPr>
              <a:t>Although these jobs sound fun, I do not think they are the right fit for me. I don’t think I would do well with dogs because I have allergies and snakes scare me. I think that it would be better to go back and look at other “hands-on” jobs that do not involve animals. </a:t>
            </a:r>
            <a:endParaRPr sz="1400">
              <a:solidFill>
                <a:srgbClr val="FFFFFF"/>
              </a:solidFill>
              <a:latin typeface="Calibri"/>
              <a:ea typeface="Calibri"/>
              <a:cs typeface="Calibri"/>
              <a:sym typeface="Calibri"/>
            </a:endParaRPr>
          </a:p>
          <a:p>
            <a:pPr indent="457200" lvl="0" marL="457200" rtl="0" algn="l">
              <a:spcBef>
                <a:spcPts val="1200"/>
              </a:spcBef>
              <a:spcAft>
                <a:spcPts val="0"/>
              </a:spcAft>
              <a:buNone/>
            </a:pPr>
            <a:r>
              <a:rPr lang="en" sz="1400">
                <a:solidFill>
                  <a:srgbClr val="FFFFFF"/>
                </a:solidFill>
                <a:latin typeface="Calibri"/>
                <a:ea typeface="Calibri"/>
                <a:cs typeface="Calibri"/>
                <a:sym typeface="Calibri"/>
              </a:rPr>
              <a:t>This resource has helped me learn more about career opportunities by giving me jobs that are based on my interests and giving me information on those jobs. The website profiler was very thorough and gave me good information to help me decide that these were not the best jobs for me.</a:t>
            </a:r>
            <a:endParaRPr sz="1400">
              <a:solidFill>
                <a:srgbClr val="FFFFFF"/>
              </a:solidFill>
              <a:latin typeface="Calibri"/>
              <a:ea typeface="Calibri"/>
              <a:cs typeface="Calibri"/>
              <a:sym typeface="Calibri"/>
            </a:endParaRPr>
          </a:p>
          <a:p>
            <a:pPr indent="0" lvl="0" marL="0" rtl="0" algn="l">
              <a:spcBef>
                <a:spcPts val="1200"/>
              </a:spcBef>
              <a:spcAft>
                <a:spcPts val="1600"/>
              </a:spcAft>
              <a:buNone/>
            </a:pPr>
            <a:r>
              <a:t/>
            </a:r>
            <a:endParaRPr>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36"/>
          <p:cNvSpPr txBox="1"/>
          <p:nvPr>
            <p:ph type="title"/>
          </p:nvPr>
        </p:nvSpPr>
        <p:spPr>
          <a:xfrm>
            <a:off x="265500" y="1718250"/>
            <a:ext cx="4045200" cy="1707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Step 2: Job Research</a:t>
            </a:r>
            <a:endParaRPr/>
          </a:p>
        </p:txBody>
      </p:sp>
      <p:sp>
        <p:nvSpPr>
          <p:cNvPr id="305" name="Google Shape;305;p36"/>
          <p:cNvSpPr txBox="1"/>
          <p:nvPr>
            <p:ph idx="2" type="body"/>
          </p:nvPr>
        </p:nvSpPr>
        <p:spPr>
          <a:xfrm>
            <a:off x="4572000" y="540700"/>
            <a:ext cx="3676800" cy="234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Key Words</a:t>
            </a:r>
            <a:endParaRPr b="1"/>
          </a:p>
          <a:p>
            <a:pPr indent="-311150" lvl="0" marL="457200" rtl="0" algn="l">
              <a:spcBef>
                <a:spcPts val="1600"/>
              </a:spcBef>
              <a:spcAft>
                <a:spcPts val="0"/>
              </a:spcAft>
              <a:buSzPts val="1300"/>
              <a:buChar char="●"/>
            </a:pPr>
            <a:r>
              <a:rPr lang="en"/>
              <a:t>Job Requirements</a:t>
            </a:r>
            <a:endParaRPr/>
          </a:p>
          <a:p>
            <a:pPr indent="-311150" lvl="0" marL="457200" rtl="0" algn="l">
              <a:spcBef>
                <a:spcPts val="1600"/>
              </a:spcBef>
              <a:spcAft>
                <a:spcPts val="0"/>
              </a:spcAft>
              <a:buSzPts val="1300"/>
              <a:buChar char="●"/>
            </a:pPr>
            <a:r>
              <a:rPr lang="en"/>
              <a:t>Type</a:t>
            </a:r>
            <a:endParaRPr/>
          </a:p>
          <a:p>
            <a:pPr indent="-311150" lvl="0" marL="457200" rtl="0" algn="l">
              <a:spcBef>
                <a:spcPts val="1600"/>
              </a:spcBef>
              <a:spcAft>
                <a:spcPts val="0"/>
              </a:spcAft>
              <a:buSzPts val="1300"/>
              <a:buChar char="●"/>
            </a:pPr>
            <a:r>
              <a:rPr lang="en"/>
              <a:t>Location</a:t>
            </a:r>
            <a:endParaRPr/>
          </a:p>
          <a:p>
            <a:pPr indent="-311150" lvl="0" marL="457200" rtl="0" algn="l">
              <a:spcBef>
                <a:spcPts val="1600"/>
              </a:spcBef>
              <a:spcAft>
                <a:spcPts val="0"/>
              </a:spcAft>
              <a:buSzPts val="1300"/>
              <a:buChar char="●"/>
            </a:pPr>
            <a:r>
              <a:rPr lang="en"/>
              <a:t>Pay/Salary</a:t>
            </a:r>
            <a:endParaRPr/>
          </a:p>
          <a:p>
            <a:pPr indent="-311150" lvl="0" marL="457200" rtl="0" algn="l">
              <a:spcBef>
                <a:spcPts val="1600"/>
              </a:spcBef>
              <a:spcAft>
                <a:spcPts val="0"/>
              </a:spcAft>
              <a:buSzPts val="1300"/>
              <a:buChar char="●"/>
            </a:pPr>
            <a:r>
              <a:rPr lang="en"/>
              <a:t>Degree</a:t>
            </a:r>
            <a:endParaRPr/>
          </a:p>
          <a:p>
            <a:pPr indent="-311150" lvl="0" marL="457200" rtl="0" algn="l">
              <a:spcBef>
                <a:spcPts val="1600"/>
              </a:spcBef>
              <a:spcAft>
                <a:spcPts val="0"/>
              </a:spcAft>
              <a:buSzPts val="1300"/>
              <a:buChar char="●"/>
            </a:pPr>
            <a:r>
              <a:rPr lang="en"/>
              <a:t>Certificate</a:t>
            </a:r>
            <a:endParaRPr/>
          </a:p>
          <a:p>
            <a:pPr indent="-311150" lvl="0" marL="457200" rtl="0" algn="l">
              <a:spcBef>
                <a:spcPts val="1600"/>
              </a:spcBef>
              <a:spcAft>
                <a:spcPts val="1600"/>
              </a:spcAft>
              <a:buSzPts val="1300"/>
              <a:buChar char="●"/>
            </a:pPr>
            <a:r>
              <a:rPr lang="en"/>
              <a:t>Job Experience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3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Research the Job</a:t>
            </a:r>
            <a:endParaRPr/>
          </a:p>
        </p:txBody>
      </p:sp>
      <p:pic>
        <p:nvPicPr>
          <p:cNvPr id="311" name="Google Shape;311;p37"/>
          <p:cNvPicPr preferRelativeResize="0"/>
          <p:nvPr/>
        </p:nvPicPr>
        <p:blipFill>
          <a:blip r:embed="rId3">
            <a:alphaModFix/>
          </a:blip>
          <a:stretch>
            <a:fillRect/>
          </a:stretch>
        </p:blipFill>
        <p:spPr>
          <a:xfrm>
            <a:off x="4804204" y="202850"/>
            <a:ext cx="4133400" cy="4737802"/>
          </a:xfrm>
          <a:prstGeom prst="rect">
            <a:avLst/>
          </a:prstGeom>
          <a:noFill/>
          <a:ln>
            <a:noFill/>
          </a:ln>
        </p:spPr>
      </p:pic>
      <p:sp>
        <p:nvSpPr>
          <p:cNvPr id="312" name="Google Shape;312;p37"/>
          <p:cNvSpPr txBox="1"/>
          <p:nvPr/>
        </p:nvSpPr>
        <p:spPr>
          <a:xfrm>
            <a:off x="722450" y="1307850"/>
            <a:ext cx="3653400" cy="36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Lato"/>
                <a:ea typeface="Lato"/>
                <a:cs typeface="Lato"/>
                <a:sym typeface="Lato"/>
              </a:rPr>
              <a:t>Main Points: </a:t>
            </a:r>
            <a:endParaRPr sz="1800">
              <a:solidFill>
                <a:srgbClr val="FFFFFF"/>
              </a:solidFill>
              <a:latin typeface="Lato"/>
              <a:ea typeface="Lato"/>
              <a:cs typeface="Lato"/>
              <a:sym typeface="Lato"/>
            </a:endParaRPr>
          </a:p>
          <a:p>
            <a:pPr indent="-342900" lvl="0" marL="457200" rtl="0" algn="l">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Knowledge</a:t>
            </a:r>
            <a:endParaRPr sz="1800">
              <a:solidFill>
                <a:srgbClr val="FFFFFF"/>
              </a:solidFill>
              <a:latin typeface="Lato"/>
              <a:ea typeface="Lato"/>
              <a:cs typeface="Lato"/>
              <a:sym typeface="Lato"/>
            </a:endParaRPr>
          </a:p>
          <a:p>
            <a:pPr indent="-342900" lvl="0" marL="457200" rtl="0" algn="l">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Skills</a:t>
            </a:r>
            <a:endParaRPr sz="1800">
              <a:solidFill>
                <a:srgbClr val="FFFFFF"/>
              </a:solidFill>
              <a:latin typeface="Lato"/>
              <a:ea typeface="Lato"/>
              <a:cs typeface="Lato"/>
              <a:sym typeface="Lato"/>
            </a:endParaRPr>
          </a:p>
          <a:p>
            <a:pPr indent="-342900" lvl="0" marL="457200" rtl="0" algn="l">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Abilities</a:t>
            </a:r>
            <a:endParaRPr sz="1800">
              <a:solidFill>
                <a:srgbClr val="FFFFFF"/>
              </a:solidFill>
              <a:latin typeface="Lato"/>
              <a:ea typeface="Lato"/>
              <a:cs typeface="Lato"/>
              <a:sym typeface="Lato"/>
            </a:endParaRPr>
          </a:p>
          <a:p>
            <a:pPr indent="-342900" lvl="0" marL="457200" rtl="0" algn="l">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Personality</a:t>
            </a:r>
            <a:endParaRPr sz="1800">
              <a:solidFill>
                <a:srgbClr val="FFFFFF"/>
              </a:solidFill>
              <a:latin typeface="Lato"/>
              <a:ea typeface="Lato"/>
              <a:cs typeface="Lato"/>
              <a:sym typeface="Lato"/>
            </a:endParaRPr>
          </a:p>
          <a:p>
            <a:pPr indent="-342900" lvl="0" marL="457200" rtl="0" algn="l">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Technology</a:t>
            </a:r>
            <a:endParaRPr sz="1800">
              <a:solidFill>
                <a:srgbClr val="FFFFFF"/>
              </a:solidFill>
              <a:latin typeface="Lato"/>
              <a:ea typeface="Lato"/>
              <a:cs typeface="Lato"/>
              <a:sym typeface="Lato"/>
            </a:endParaRPr>
          </a:p>
          <a:p>
            <a:pPr indent="-342900" lvl="0" marL="457200" rtl="0" algn="l">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Education</a:t>
            </a:r>
            <a:endParaRPr sz="1800">
              <a:solidFill>
                <a:srgbClr val="FFFFFF"/>
              </a:solidFill>
              <a:latin typeface="Lato"/>
              <a:ea typeface="Lato"/>
              <a:cs typeface="Lato"/>
              <a:sym typeface="Lato"/>
            </a:endParaRPr>
          </a:p>
          <a:p>
            <a:pPr indent="-342900" lvl="0" marL="457200" rtl="0" algn="l">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Job Outlook</a:t>
            </a:r>
            <a:endParaRPr sz="1800">
              <a:solidFill>
                <a:srgbClr val="FFFFFF"/>
              </a:solidFill>
              <a:latin typeface="Lato"/>
              <a:ea typeface="Lato"/>
              <a:cs typeface="Lato"/>
              <a:sym typeface="Lato"/>
            </a:endParaRPr>
          </a:p>
          <a:p>
            <a:pPr indent="-342900" lvl="0" marL="457200" rtl="0" algn="l">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Explore More</a:t>
            </a:r>
            <a:endParaRPr sz="1800">
              <a:solidFill>
                <a:srgbClr val="FFFFFF"/>
              </a:solidFill>
              <a:latin typeface="Lato"/>
              <a:ea typeface="Lato"/>
              <a:cs typeface="Lato"/>
              <a:sym typeface="Lato"/>
            </a:endParaRPr>
          </a:p>
          <a:p>
            <a:pPr indent="0" lvl="0" marL="0" rtl="0" algn="l">
              <a:spcBef>
                <a:spcPts val="0"/>
              </a:spcBef>
              <a:spcAft>
                <a:spcPts val="0"/>
              </a:spcAft>
              <a:buNone/>
            </a:pPr>
            <a:r>
              <a:t/>
            </a:r>
            <a:endParaRPr sz="1800">
              <a:solidFill>
                <a:srgbClr val="FFFFFF"/>
              </a:solidFill>
              <a:latin typeface="Lato"/>
              <a:ea typeface="Lato"/>
              <a:cs typeface="Lato"/>
              <a:sym typeface="Lato"/>
            </a:endParaRPr>
          </a:p>
          <a:p>
            <a:pPr indent="0" lvl="0" marL="0" rtl="0" algn="l">
              <a:spcBef>
                <a:spcPts val="0"/>
              </a:spcBef>
              <a:spcAft>
                <a:spcPts val="0"/>
              </a:spcAft>
              <a:buNone/>
            </a:pPr>
            <a:r>
              <a:rPr lang="en" sz="1800">
                <a:solidFill>
                  <a:srgbClr val="FFFFFF"/>
                </a:solidFill>
                <a:latin typeface="Lato"/>
                <a:ea typeface="Lato"/>
                <a:cs typeface="Lato"/>
                <a:sym typeface="Lato"/>
              </a:rPr>
              <a:t>Feel free to print or download the page. Either way take lots of notes!</a:t>
            </a:r>
            <a:endParaRPr sz="1800">
              <a:solidFill>
                <a:srgbClr val="FFFFFF"/>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3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Notes! Write down the info from O*NET </a:t>
            </a:r>
            <a:endParaRPr/>
          </a:p>
        </p:txBody>
      </p:sp>
      <p:sp>
        <p:nvSpPr>
          <p:cNvPr id="318" name="Google Shape;318;p38"/>
          <p:cNvSpPr txBox="1"/>
          <p:nvPr>
            <p:ph idx="1" type="body"/>
          </p:nvPr>
        </p:nvSpPr>
        <p:spPr>
          <a:xfrm>
            <a:off x="1297500" y="949500"/>
            <a:ext cx="7038900" cy="3529200"/>
          </a:xfrm>
          <a:prstGeom prst="rect">
            <a:avLst/>
          </a:prstGeom>
        </p:spPr>
        <p:txBody>
          <a:bodyPr anchorCtr="0" anchor="t" bIns="91425" lIns="91425" spcFirstLastPara="1" rIns="91425" wrap="square" tIns="91425">
            <a:noAutofit/>
          </a:bodyPr>
          <a:lstStyle/>
          <a:p>
            <a:pPr indent="-342900" lvl="0" marL="457200" rtl="0" algn="l">
              <a:spcBef>
                <a:spcPts val="1200"/>
              </a:spcBef>
              <a:spcAft>
                <a:spcPts val="0"/>
              </a:spcAft>
              <a:buClr>
                <a:srgbClr val="FFFFFF"/>
              </a:buClr>
              <a:buSzPts val="1800"/>
              <a:buChar char="●"/>
            </a:pPr>
            <a:r>
              <a:rPr lang="en" sz="1800">
                <a:solidFill>
                  <a:srgbClr val="FFFFFF"/>
                </a:solidFill>
              </a:rPr>
              <a:t>Name of Job:____________________________________________________</a:t>
            </a:r>
            <a:endParaRPr sz="18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Type of Job:_____________________________________________________</a:t>
            </a:r>
            <a:endParaRPr sz="18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Location of Job:__________________________________________________</a:t>
            </a:r>
            <a:endParaRPr sz="18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Pay:___________________________________________________________</a:t>
            </a:r>
            <a:endParaRPr sz="18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Education/Training/Certificates Required:____________________________________________________________</a:t>
            </a:r>
            <a:endParaRPr sz="18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Job Experience Required:____________________________________________________________</a:t>
            </a:r>
            <a:endParaRPr sz="18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3 Reasons you might want this job:__________________________________________________________________</a:t>
            </a:r>
            <a:endParaRPr sz="1800">
              <a:solidFill>
                <a:srgbClr val="FFFFFF"/>
              </a:solidFill>
            </a:endParaRPr>
          </a:p>
          <a:p>
            <a:pPr indent="0" lvl="0" marL="457200" rtl="0" algn="l">
              <a:spcBef>
                <a:spcPts val="1200"/>
              </a:spcBef>
              <a:spcAft>
                <a:spcPts val="1600"/>
              </a:spcAft>
              <a:buNone/>
            </a:pPr>
            <a:r>
              <a:t/>
            </a:r>
            <a:endParaRPr sz="1800">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39"/>
          <p:cNvSpPr txBox="1"/>
          <p:nvPr>
            <p:ph type="title"/>
          </p:nvPr>
        </p:nvSpPr>
        <p:spPr>
          <a:xfrm>
            <a:off x="265500" y="1718250"/>
            <a:ext cx="4045200" cy="1707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Step 3: Educational Research</a:t>
            </a:r>
            <a:endParaRPr/>
          </a:p>
        </p:txBody>
      </p:sp>
      <p:sp>
        <p:nvSpPr>
          <p:cNvPr id="324" name="Google Shape;324;p39"/>
          <p:cNvSpPr txBox="1"/>
          <p:nvPr>
            <p:ph idx="2" type="body"/>
          </p:nvPr>
        </p:nvSpPr>
        <p:spPr>
          <a:xfrm>
            <a:off x="3608900" y="0"/>
            <a:ext cx="5266800" cy="2347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a:t>Key Words</a:t>
            </a:r>
            <a:endParaRPr b="1"/>
          </a:p>
          <a:p>
            <a:pPr indent="-311150" lvl="0" marL="457200" rtl="0" algn="l">
              <a:spcBef>
                <a:spcPts val="1600"/>
              </a:spcBef>
              <a:spcAft>
                <a:spcPts val="0"/>
              </a:spcAft>
              <a:buSzPts val="1300"/>
              <a:buChar char="●"/>
            </a:pPr>
            <a:r>
              <a:rPr lang="en"/>
              <a:t>Offerings</a:t>
            </a:r>
            <a:endParaRPr/>
          </a:p>
          <a:p>
            <a:pPr indent="-311150" lvl="0" marL="457200" rtl="0" algn="l">
              <a:spcBef>
                <a:spcPts val="1600"/>
              </a:spcBef>
              <a:spcAft>
                <a:spcPts val="0"/>
              </a:spcAft>
              <a:buSzPts val="1300"/>
              <a:buChar char="●"/>
            </a:pPr>
            <a:r>
              <a:rPr lang="en"/>
              <a:t>Barriers</a:t>
            </a:r>
            <a:endParaRPr/>
          </a:p>
          <a:p>
            <a:pPr indent="-311150" lvl="0" marL="457200" rtl="0" algn="l">
              <a:spcBef>
                <a:spcPts val="1600"/>
              </a:spcBef>
              <a:spcAft>
                <a:spcPts val="0"/>
              </a:spcAft>
              <a:buSzPts val="1300"/>
              <a:buChar char="●"/>
            </a:pPr>
            <a:r>
              <a:rPr lang="en"/>
              <a:t>Type of school: community college, university, vocational</a:t>
            </a:r>
            <a:endParaRPr/>
          </a:p>
          <a:p>
            <a:pPr indent="-311150" lvl="0" marL="457200" rtl="0" algn="l">
              <a:spcBef>
                <a:spcPts val="1600"/>
              </a:spcBef>
              <a:spcAft>
                <a:spcPts val="0"/>
              </a:spcAft>
              <a:buSzPts val="1300"/>
              <a:buChar char="●"/>
            </a:pPr>
            <a:r>
              <a:rPr lang="en"/>
              <a:t>Degree Programs</a:t>
            </a:r>
            <a:endParaRPr/>
          </a:p>
          <a:p>
            <a:pPr indent="-311150" lvl="0" marL="457200" rtl="0" algn="l">
              <a:spcBef>
                <a:spcPts val="1600"/>
              </a:spcBef>
              <a:spcAft>
                <a:spcPts val="0"/>
              </a:spcAft>
              <a:buSzPts val="1300"/>
              <a:buChar char="●"/>
            </a:pPr>
            <a:r>
              <a:rPr lang="en"/>
              <a:t>Tuition</a:t>
            </a:r>
            <a:endParaRPr/>
          </a:p>
          <a:p>
            <a:pPr indent="-311150" lvl="0" marL="457200" rtl="0" algn="l">
              <a:spcBef>
                <a:spcPts val="1600"/>
              </a:spcBef>
              <a:spcAft>
                <a:spcPts val="0"/>
              </a:spcAft>
              <a:buSzPts val="1300"/>
              <a:buChar char="●"/>
            </a:pPr>
            <a:r>
              <a:rPr lang="en"/>
              <a:t>Location</a:t>
            </a:r>
            <a:endParaRPr/>
          </a:p>
          <a:p>
            <a:pPr indent="-311150" lvl="0" marL="457200" rtl="0" algn="l">
              <a:spcBef>
                <a:spcPts val="1600"/>
              </a:spcBef>
              <a:spcAft>
                <a:spcPts val="0"/>
              </a:spcAft>
              <a:buSzPts val="1300"/>
              <a:buChar char="●"/>
            </a:pPr>
            <a:r>
              <a:rPr lang="en"/>
              <a:t>Availability/Proximity of Childcare</a:t>
            </a:r>
            <a:endParaRPr/>
          </a:p>
          <a:p>
            <a:pPr indent="-311150" lvl="0" marL="457200" rtl="0" algn="l">
              <a:spcBef>
                <a:spcPts val="1600"/>
              </a:spcBef>
              <a:spcAft>
                <a:spcPts val="0"/>
              </a:spcAft>
              <a:buSzPts val="1300"/>
              <a:buChar char="●"/>
            </a:pPr>
            <a:r>
              <a:rPr lang="en"/>
              <a:t>Public Transportation</a:t>
            </a:r>
            <a:endParaRPr/>
          </a:p>
          <a:p>
            <a:pPr indent="-311150" lvl="0" marL="457200" rtl="0" algn="l">
              <a:spcBef>
                <a:spcPts val="1600"/>
              </a:spcBef>
              <a:spcAft>
                <a:spcPts val="0"/>
              </a:spcAft>
              <a:buSzPts val="1300"/>
              <a:buChar char="●"/>
            </a:pPr>
            <a:r>
              <a:rPr lang="en"/>
              <a:t>Tutoring</a:t>
            </a:r>
            <a:endParaRPr/>
          </a:p>
          <a:p>
            <a:pPr indent="-311150" lvl="0" marL="457200" rtl="0" algn="l">
              <a:spcBef>
                <a:spcPts val="1600"/>
              </a:spcBef>
              <a:spcAft>
                <a:spcPts val="0"/>
              </a:spcAft>
              <a:buSzPts val="1300"/>
              <a:buChar char="●"/>
            </a:pPr>
            <a:r>
              <a:rPr lang="en"/>
              <a:t>Accredited</a:t>
            </a:r>
            <a:endParaRPr/>
          </a:p>
          <a:p>
            <a:pPr indent="-311150" lvl="0" marL="457200" rtl="0" algn="l">
              <a:spcBef>
                <a:spcPts val="1600"/>
              </a:spcBef>
              <a:spcAft>
                <a:spcPts val="1600"/>
              </a:spcAft>
              <a:buSzPts val="1300"/>
              <a:buChar char="●"/>
            </a:pPr>
            <a:r>
              <a:rPr lang="en"/>
              <a:t>Reputation of School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4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Research Programs</a:t>
            </a:r>
            <a:endParaRPr/>
          </a:p>
        </p:txBody>
      </p:sp>
      <p:sp>
        <p:nvSpPr>
          <p:cNvPr id="330" name="Google Shape;330;p40"/>
          <p:cNvSpPr txBox="1"/>
          <p:nvPr>
            <p:ph idx="1" type="body"/>
          </p:nvPr>
        </p:nvSpPr>
        <p:spPr>
          <a:xfrm>
            <a:off x="144600" y="986250"/>
            <a:ext cx="8191800" cy="31710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800" u="sng">
                <a:solidFill>
                  <a:srgbClr val="FFFFFF"/>
                </a:solidFill>
                <a:latin typeface="Calibri"/>
                <a:ea typeface="Calibri"/>
                <a:cs typeface="Calibri"/>
                <a:sym typeface="Calibri"/>
              </a:rPr>
              <a:t>Navigating school websites:</a:t>
            </a:r>
            <a:r>
              <a:rPr lang="en" sz="1800">
                <a:solidFill>
                  <a:srgbClr val="FFFFFF"/>
                </a:solidFill>
                <a:latin typeface="Calibri"/>
                <a:ea typeface="Calibri"/>
                <a:cs typeface="Calibri"/>
                <a:sym typeface="Calibri"/>
              </a:rPr>
              <a:t> Use the link below and read the article about understanding different college websites. </a:t>
            </a:r>
            <a:r>
              <a:rPr lang="en" sz="1800" u="sng">
                <a:solidFill>
                  <a:srgbClr val="FFFFFF"/>
                </a:solidFill>
                <a:latin typeface="Calibri"/>
                <a:ea typeface="Calibri"/>
                <a:cs typeface="Calibri"/>
                <a:sym typeface="Calibri"/>
                <a:hlinkClick r:id="rId3"/>
              </a:rPr>
              <a:t>https://www.campusexplorer.com/college-advice-tips/9555E375/How-Do-I-Find-The-Information-I-Need-On-These-Huge-College-Websites/</a:t>
            </a:r>
            <a:endParaRPr sz="1800">
              <a:solidFill>
                <a:srgbClr val="FFFFFF"/>
              </a:solidFill>
              <a:latin typeface="Calibri"/>
              <a:ea typeface="Calibri"/>
              <a:cs typeface="Calibri"/>
              <a:sym typeface="Calibri"/>
            </a:endParaRPr>
          </a:p>
          <a:p>
            <a:pPr indent="0" lvl="0" marL="0" rtl="0" algn="l">
              <a:spcBef>
                <a:spcPts val="1200"/>
              </a:spcBef>
              <a:spcAft>
                <a:spcPts val="0"/>
              </a:spcAft>
              <a:buNone/>
            </a:pPr>
            <a:r>
              <a:rPr lang="en" sz="1800">
                <a:solidFill>
                  <a:srgbClr val="FFFFFF"/>
                </a:solidFill>
                <a:latin typeface="Calibri"/>
                <a:ea typeface="Calibri"/>
                <a:cs typeface="Calibri"/>
                <a:sym typeface="Calibri"/>
              </a:rPr>
              <a:t>The following words are outlined in the article and will help you find the right information for just about any school website:</a:t>
            </a:r>
            <a:endParaRPr sz="1800">
              <a:solidFill>
                <a:srgbClr val="FFFFFF"/>
              </a:solidFill>
              <a:latin typeface="Calibri"/>
              <a:ea typeface="Calibri"/>
              <a:cs typeface="Calibri"/>
              <a:sym typeface="Calibri"/>
            </a:endParaRPr>
          </a:p>
          <a:p>
            <a:pPr indent="-342900" lvl="0" marL="914400" rtl="0" algn="l">
              <a:spcBef>
                <a:spcPts val="1200"/>
              </a:spcBef>
              <a:spcAft>
                <a:spcPts val="0"/>
              </a:spcAft>
              <a:buClr>
                <a:srgbClr val="FFFFFF"/>
              </a:buClr>
              <a:buSzPts val="1800"/>
              <a:buFont typeface="Calibri"/>
              <a:buChar char="●"/>
            </a:pPr>
            <a:r>
              <a:rPr lang="en" sz="1800">
                <a:solidFill>
                  <a:srgbClr val="FFFFFF"/>
                </a:solidFill>
                <a:latin typeface="Calibri"/>
                <a:ea typeface="Calibri"/>
                <a:cs typeface="Calibri"/>
                <a:sym typeface="Calibri"/>
              </a:rPr>
              <a:t>Prospective Students, Enrollment Requirements, Scholarships</a:t>
            </a:r>
            <a:endParaRPr sz="1800"/>
          </a:p>
          <a:p>
            <a:pPr indent="0" lvl="0" marL="0" rtl="0" algn="l">
              <a:spcBef>
                <a:spcPts val="1200"/>
              </a:spcBef>
              <a:spcAft>
                <a:spcPts val="0"/>
              </a:spcAft>
              <a:buNone/>
            </a:pPr>
            <a:r>
              <a:rPr lang="en" sz="1800"/>
              <a:t>The following websites are provided for easy use:</a:t>
            </a:r>
            <a:endParaRPr sz="1800"/>
          </a:p>
          <a:p>
            <a:pPr indent="-342900" lvl="0" marL="914400" rtl="0" algn="l">
              <a:spcBef>
                <a:spcPts val="1600"/>
              </a:spcBef>
              <a:spcAft>
                <a:spcPts val="0"/>
              </a:spcAft>
              <a:buClr>
                <a:srgbClr val="FFFFFF"/>
              </a:buClr>
              <a:buSzPts val="1800"/>
              <a:buFont typeface="Calibri"/>
              <a:buChar char="●"/>
            </a:pPr>
            <a:r>
              <a:rPr lang="en" sz="1800">
                <a:solidFill>
                  <a:srgbClr val="FFFFFF"/>
                </a:solidFill>
                <a:latin typeface="Calibri"/>
                <a:ea typeface="Calibri"/>
                <a:cs typeface="Calibri"/>
                <a:sym typeface="Calibri"/>
              </a:rPr>
              <a:t>School 1:Cal State University San Bernadino </a:t>
            </a:r>
            <a:r>
              <a:rPr lang="en" sz="1800" u="sng">
                <a:solidFill>
                  <a:srgbClr val="FFFFFF"/>
                </a:solidFill>
                <a:latin typeface="Calibri"/>
                <a:ea typeface="Calibri"/>
                <a:cs typeface="Calibri"/>
                <a:sym typeface="Calibri"/>
                <a:hlinkClick r:id="rId4"/>
              </a:rPr>
              <a:t>https://www.csusb.edu/</a:t>
            </a:r>
            <a:endParaRPr sz="1800">
              <a:solidFill>
                <a:srgbClr val="FFFFFF"/>
              </a:solidFill>
              <a:latin typeface="Calibri"/>
              <a:ea typeface="Calibri"/>
              <a:cs typeface="Calibri"/>
              <a:sym typeface="Calibri"/>
            </a:endParaRPr>
          </a:p>
          <a:p>
            <a:pPr indent="-342900" lvl="0" marL="914400" rtl="0" algn="l">
              <a:spcBef>
                <a:spcPts val="0"/>
              </a:spcBef>
              <a:spcAft>
                <a:spcPts val="0"/>
              </a:spcAft>
              <a:buClr>
                <a:srgbClr val="FFFFFF"/>
              </a:buClr>
              <a:buSzPts val="1800"/>
              <a:buFont typeface="Calibri"/>
              <a:buChar char="●"/>
            </a:pPr>
            <a:r>
              <a:rPr lang="en" sz="1800">
                <a:solidFill>
                  <a:srgbClr val="FFFFFF"/>
                </a:solidFill>
                <a:latin typeface="Calibri"/>
                <a:ea typeface="Calibri"/>
                <a:cs typeface="Calibri"/>
                <a:sym typeface="Calibri"/>
              </a:rPr>
              <a:t>School 2: Mira Costa College </a:t>
            </a:r>
            <a:r>
              <a:rPr lang="en" sz="1800" u="sng">
                <a:solidFill>
                  <a:srgbClr val="FFFFFF"/>
                </a:solidFill>
                <a:latin typeface="Calibri"/>
                <a:ea typeface="Calibri"/>
                <a:cs typeface="Calibri"/>
                <a:sym typeface="Calibri"/>
                <a:hlinkClick r:id="rId5"/>
              </a:rPr>
              <a:t>http://miracosta.edu/index.html</a:t>
            </a:r>
            <a:endParaRPr sz="1800">
              <a:solidFill>
                <a:srgbClr val="FFFFFF"/>
              </a:solidFill>
              <a:latin typeface="Calibri"/>
              <a:ea typeface="Calibri"/>
              <a:cs typeface="Calibri"/>
              <a:sym typeface="Calibri"/>
            </a:endParaRPr>
          </a:p>
          <a:p>
            <a:pPr indent="0" lvl="0" marL="0" rtl="0" algn="l">
              <a:spcBef>
                <a:spcPts val="1200"/>
              </a:spcBef>
              <a:spcAft>
                <a:spcPts val="16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4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Research the Education Programs</a:t>
            </a:r>
            <a:endParaRPr/>
          </a:p>
        </p:txBody>
      </p:sp>
      <p:sp>
        <p:nvSpPr>
          <p:cNvPr id="336" name="Google Shape;336;p41"/>
          <p:cNvSpPr txBox="1"/>
          <p:nvPr/>
        </p:nvSpPr>
        <p:spPr>
          <a:xfrm>
            <a:off x="256925" y="1467075"/>
            <a:ext cx="5676300" cy="258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Lato"/>
                <a:ea typeface="Lato"/>
                <a:cs typeface="Lato"/>
                <a:sym typeface="Lato"/>
              </a:rPr>
              <a:t>Find 2 schools that offer programs to help prepare you for your job in Step 2. Write the </a:t>
            </a:r>
            <a:r>
              <a:rPr lang="en" sz="2400">
                <a:solidFill>
                  <a:srgbClr val="FFFFFF"/>
                </a:solidFill>
                <a:latin typeface="Lato"/>
                <a:ea typeface="Lato"/>
                <a:cs typeface="Lato"/>
                <a:sym typeface="Lato"/>
              </a:rPr>
              <a:t>information</a:t>
            </a:r>
            <a:r>
              <a:rPr lang="en" sz="2400">
                <a:solidFill>
                  <a:srgbClr val="FFFFFF"/>
                </a:solidFill>
                <a:latin typeface="Lato"/>
                <a:ea typeface="Lato"/>
                <a:cs typeface="Lato"/>
                <a:sym typeface="Lato"/>
              </a:rPr>
              <a:t> you find on your Notes Sheet under Step 3.</a:t>
            </a:r>
            <a:endParaRPr sz="2400">
              <a:solidFill>
                <a:srgbClr val="FFFFFF"/>
              </a:solidFill>
              <a:latin typeface="Lato"/>
              <a:ea typeface="Lato"/>
              <a:cs typeface="Lato"/>
              <a:sym typeface="Lato"/>
            </a:endParaRPr>
          </a:p>
          <a:p>
            <a:pPr indent="0" lvl="0" marL="0" rtl="0" algn="l">
              <a:spcBef>
                <a:spcPts val="0"/>
              </a:spcBef>
              <a:spcAft>
                <a:spcPts val="0"/>
              </a:spcAft>
              <a:buNone/>
            </a:pPr>
            <a:r>
              <a:t/>
            </a:r>
            <a:endParaRPr sz="2400">
              <a:solidFill>
                <a:srgbClr val="FFFFFF"/>
              </a:solidFill>
              <a:latin typeface="Lato"/>
              <a:ea typeface="Lato"/>
              <a:cs typeface="Lato"/>
              <a:sym typeface="Lato"/>
            </a:endParaRPr>
          </a:p>
          <a:p>
            <a:pPr indent="0" lvl="0" marL="0" rtl="0" algn="l">
              <a:spcBef>
                <a:spcPts val="0"/>
              </a:spcBef>
              <a:spcAft>
                <a:spcPts val="0"/>
              </a:spcAft>
              <a:buNone/>
            </a:pPr>
            <a:r>
              <a:rPr lang="en" sz="2400">
                <a:solidFill>
                  <a:srgbClr val="FFFFFF"/>
                </a:solidFill>
                <a:latin typeface="Lato"/>
                <a:ea typeface="Lato"/>
                <a:cs typeface="Lato"/>
                <a:sym typeface="Lato"/>
              </a:rPr>
              <a:t>Use the schools from the last slide OR from your Interest Profiler Results in Step 1: </a:t>
            </a:r>
            <a:endParaRPr sz="2400">
              <a:solidFill>
                <a:srgbClr val="FFFFFF"/>
              </a:solidFill>
              <a:latin typeface="Lato"/>
              <a:ea typeface="Lato"/>
              <a:cs typeface="Lato"/>
              <a:sym typeface="Lato"/>
            </a:endParaRPr>
          </a:p>
          <a:p>
            <a:pPr indent="0" lvl="0" marL="0" rtl="0" algn="l">
              <a:spcBef>
                <a:spcPts val="0"/>
              </a:spcBef>
              <a:spcAft>
                <a:spcPts val="0"/>
              </a:spcAft>
              <a:buNone/>
            </a:pPr>
            <a:r>
              <a:t/>
            </a:r>
            <a:endParaRPr sz="2400">
              <a:solidFill>
                <a:srgbClr val="FFFFFF"/>
              </a:solidFill>
              <a:latin typeface="Lato"/>
              <a:ea typeface="Lato"/>
              <a:cs typeface="Lato"/>
              <a:sym typeface="Lato"/>
            </a:endParaRPr>
          </a:p>
          <a:p>
            <a:pPr indent="0" lvl="0" marL="0" rtl="0" algn="l">
              <a:spcBef>
                <a:spcPts val="0"/>
              </a:spcBef>
              <a:spcAft>
                <a:spcPts val="0"/>
              </a:spcAft>
              <a:buNone/>
            </a:pPr>
            <a:r>
              <a:t/>
            </a:r>
            <a:endParaRPr sz="2400">
              <a:solidFill>
                <a:srgbClr val="FFFFFF"/>
              </a:solidFill>
              <a:latin typeface="Lato"/>
              <a:ea typeface="Lato"/>
              <a:cs typeface="Lato"/>
              <a:sym typeface="Lato"/>
            </a:endParaRPr>
          </a:p>
        </p:txBody>
      </p:sp>
      <p:pic>
        <p:nvPicPr>
          <p:cNvPr id="337" name="Google Shape;337;p41"/>
          <p:cNvPicPr preferRelativeResize="0"/>
          <p:nvPr/>
        </p:nvPicPr>
        <p:blipFill rotWithShape="1">
          <a:blip r:embed="rId3">
            <a:alphaModFix/>
          </a:blip>
          <a:srcRect b="0" l="0" r="65607" t="75331"/>
          <a:stretch/>
        </p:blipFill>
        <p:spPr>
          <a:xfrm>
            <a:off x="6006625" y="2965175"/>
            <a:ext cx="2415849" cy="19861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Task</a:t>
            </a:r>
            <a:endParaRPr/>
          </a:p>
        </p:txBody>
      </p:sp>
      <p:sp>
        <p:nvSpPr>
          <p:cNvPr id="147" name="Google Shape;147;p1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order to find your dream job, O*NET Online has provided an interest profiler. The online quiz compares your interests with possible jobs and offers information about those jobs and the necessary education for them.</a:t>
            </a:r>
            <a:endParaRPr/>
          </a:p>
          <a:p>
            <a:pPr indent="0" lvl="0" marL="0" rtl="0" algn="l">
              <a:spcBef>
                <a:spcPts val="1600"/>
              </a:spcBef>
              <a:spcAft>
                <a:spcPts val="0"/>
              </a:spcAft>
              <a:buNone/>
            </a:pPr>
            <a:r>
              <a:rPr lang="en"/>
              <a:t>This task will help you navigate the website and online profiler.</a:t>
            </a:r>
            <a:endParaRPr/>
          </a:p>
          <a:p>
            <a:pPr indent="0" lvl="0" marL="0" rtl="0" algn="l">
              <a:spcBef>
                <a:spcPts val="1600"/>
              </a:spcBef>
              <a:spcAft>
                <a:spcPts val="0"/>
              </a:spcAft>
              <a:buNone/>
            </a:pPr>
            <a:r>
              <a:rPr lang="en"/>
              <a:t>O*NET Online: </a:t>
            </a:r>
            <a:r>
              <a:rPr lang="en" sz="1100" u="sng">
                <a:solidFill>
                  <a:schemeClr val="hlink"/>
                </a:solidFill>
                <a:latin typeface="Arial"/>
                <a:ea typeface="Arial"/>
                <a:cs typeface="Arial"/>
                <a:sym typeface="Arial"/>
                <a:hlinkClick r:id="rId3"/>
              </a:rPr>
              <a:t>https://www.onetonline.org/</a:t>
            </a:r>
            <a:r>
              <a:rPr lang="en"/>
              <a:t> </a:t>
            </a:r>
            <a:endParaRPr/>
          </a:p>
          <a:p>
            <a:pPr indent="0" lvl="0" marL="0" rtl="0" algn="l">
              <a:spcBef>
                <a:spcPts val="1600"/>
              </a:spcBef>
              <a:spcAft>
                <a:spcPts val="1600"/>
              </a:spcAft>
              <a:buNone/>
            </a:pPr>
            <a:r>
              <a:rPr lang="en"/>
              <a:t>O*NET Interest Profiler:  </a:t>
            </a:r>
            <a:r>
              <a:rPr lang="en" sz="1100" u="sng">
                <a:solidFill>
                  <a:schemeClr val="hlink"/>
                </a:solidFill>
                <a:latin typeface="Arial"/>
                <a:ea typeface="Arial"/>
                <a:cs typeface="Arial"/>
                <a:sym typeface="Arial"/>
                <a:hlinkClick r:id="rId4"/>
              </a:rPr>
              <a:t>https://www.mynextmove.org/explore/ip</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4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Choose 6 “Offerings” to Compare</a:t>
            </a:r>
            <a:endParaRPr/>
          </a:p>
        </p:txBody>
      </p:sp>
      <p:sp>
        <p:nvSpPr>
          <p:cNvPr id="343" name="Google Shape;343;p42"/>
          <p:cNvSpPr txBox="1"/>
          <p:nvPr>
            <p:ph idx="1" type="body"/>
          </p:nvPr>
        </p:nvSpPr>
        <p:spPr>
          <a:xfrm>
            <a:off x="1297500" y="12166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Calibri"/>
              <a:buChar char="❏"/>
            </a:pPr>
            <a:r>
              <a:rPr lang="en" sz="1800">
                <a:solidFill>
                  <a:srgbClr val="FFFFFF"/>
                </a:solidFill>
                <a:latin typeface="Calibri"/>
                <a:ea typeface="Calibri"/>
                <a:cs typeface="Calibri"/>
                <a:sym typeface="Calibri"/>
              </a:rPr>
              <a:t>Type of school (community college, university, vocational)</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 sz="1800">
                <a:solidFill>
                  <a:srgbClr val="FFFFFF"/>
                </a:solidFill>
                <a:latin typeface="Calibri"/>
                <a:ea typeface="Calibri"/>
                <a:cs typeface="Calibri"/>
                <a:sym typeface="Calibri"/>
              </a:rPr>
              <a:t>Ability to get a class/start date</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 sz="1800">
                <a:solidFill>
                  <a:srgbClr val="FFFFFF"/>
                </a:solidFill>
                <a:latin typeface="Calibri"/>
                <a:ea typeface="Calibri"/>
                <a:cs typeface="Calibri"/>
                <a:sym typeface="Calibri"/>
              </a:rPr>
              <a:t>Admission requirements</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 sz="1800">
                <a:solidFill>
                  <a:srgbClr val="FFFFFF"/>
                </a:solidFill>
                <a:latin typeface="Calibri"/>
                <a:ea typeface="Calibri"/>
                <a:cs typeface="Calibri"/>
                <a:sym typeface="Calibri"/>
              </a:rPr>
              <a:t>Tuition/Cost</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 sz="1800">
                <a:solidFill>
                  <a:srgbClr val="FFFFFF"/>
                </a:solidFill>
                <a:latin typeface="Calibri"/>
                <a:ea typeface="Calibri"/>
                <a:cs typeface="Calibri"/>
                <a:sym typeface="Calibri"/>
              </a:rPr>
              <a:t>Financial Aid</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 sz="1800">
                <a:solidFill>
                  <a:srgbClr val="FFFFFF"/>
                </a:solidFill>
                <a:latin typeface="Calibri"/>
                <a:ea typeface="Calibri"/>
                <a:cs typeface="Calibri"/>
                <a:sym typeface="Calibri"/>
              </a:rPr>
              <a:t>Location</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 sz="1800">
                <a:solidFill>
                  <a:srgbClr val="FFFFFF"/>
                </a:solidFill>
                <a:latin typeface="Calibri"/>
                <a:ea typeface="Calibri"/>
                <a:cs typeface="Calibri"/>
                <a:sym typeface="Calibri"/>
              </a:rPr>
              <a:t>Availability/Proximity of childcare</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 sz="1800">
                <a:solidFill>
                  <a:srgbClr val="FFFFFF"/>
                </a:solidFill>
                <a:latin typeface="Calibri"/>
                <a:ea typeface="Calibri"/>
                <a:cs typeface="Calibri"/>
                <a:sym typeface="Calibri"/>
              </a:rPr>
              <a:t>Public transportation</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 sz="1800">
                <a:solidFill>
                  <a:srgbClr val="FFFFFF"/>
                </a:solidFill>
                <a:latin typeface="Calibri"/>
                <a:ea typeface="Calibri"/>
                <a:cs typeface="Calibri"/>
                <a:sym typeface="Calibri"/>
              </a:rPr>
              <a:t>Tutoring</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 sz="1800">
                <a:solidFill>
                  <a:srgbClr val="FFFFFF"/>
                </a:solidFill>
                <a:latin typeface="Calibri"/>
                <a:ea typeface="Calibri"/>
                <a:cs typeface="Calibri"/>
                <a:sym typeface="Calibri"/>
              </a:rPr>
              <a:t>Accredited</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 sz="1800">
                <a:solidFill>
                  <a:srgbClr val="FFFFFF"/>
                </a:solidFill>
                <a:latin typeface="Calibri"/>
                <a:ea typeface="Calibri"/>
                <a:cs typeface="Calibri"/>
                <a:sym typeface="Calibri"/>
              </a:rPr>
              <a:t>Reputation of school</a:t>
            </a:r>
            <a:endParaRPr sz="1800">
              <a:solidFill>
                <a:srgbClr val="FFFFFF"/>
              </a:solidFill>
              <a:latin typeface="Calibri"/>
              <a:ea typeface="Calibri"/>
              <a:cs typeface="Calibri"/>
              <a:sym typeface="Calibri"/>
            </a:endParaRPr>
          </a:p>
          <a:p>
            <a:pPr indent="0" lvl="0" marL="0" rtl="0" algn="l">
              <a:spcBef>
                <a:spcPts val="1200"/>
              </a:spcBef>
              <a:spcAft>
                <a:spcPts val="1600"/>
              </a:spcAft>
              <a:buNone/>
            </a:pPr>
            <a:r>
              <a:t/>
            </a:r>
            <a:endParaRPr sz="180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4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Compare the Offerings and Barriers</a:t>
            </a:r>
            <a:endParaRPr>
              <a:solidFill>
                <a:srgbClr val="FFFFFF"/>
              </a:solidFill>
            </a:endParaRPr>
          </a:p>
        </p:txBody>
      </p:sp>
      <p:graphicFrame>
        <p:nvGraphicFramePr>
          <p:cNvPr id="349" name="Google Shape;349;p43"/>
          <p:cNvGraphicFramePr/>
          <p:nvPr/>
        </p:nvGraphicFramePr>
        <p:xfrm>
          <a:off x="1297500" y="1473425"/>
          <a:ext cx="3000000" cy="3000000"/>
        </p:xfrm>
        <a:graphic>
          <a:graphicData uri="http://schemas.openxmlformats.org/drawingml/2006/table">
            <a:tbl>
              <a:tblPr>
                <a:noFill/>
                <a:tableStyleId>{A039D097-258D-498D-B308-CC0D9F9D4FF2}</a:tableStyleId>
              </a:tblPr>
              <a:tblGrid>
                <a:gridCol w="1188725"/>
                <a:gridCol w="1188725"/>
                <a:gridCol w="1188725"/>
                <a:gridCol w="1188725"/>
                <a:gridCol w="1188725"/>
              </a:tblGrid>
              <a:tr h="12700">
                <a:tc>
                  <a:txBody>
                    <a:bodyPr/>
                    <a:lstStyle/>
                    <a:p>
                      <a:pPr indent="0" lvl="0" marL="0" rtl="0" algn="ctr">
                        <a:spcBef>
                          <a:spcPts val="0"/>
                        </a:spcBef>
                        <a:spcAft>
                          <a:spcPts val="0"/>
                        </a:spcAft>
                        <a:buNone/>
                      </a:pPr>
                      <a:r>
                        <a:t/>
                      </a:r>
                      <a:endParaRPr b="1">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School 1</a:t>
                      </a:r>
                      <a:endParaRPr b="1">
                        <a:solidFill>
                          <a:srgbClr val="FFFFFF"/>
                        </a:solidFill>
                        <a:latin typeface="Calibri"/>
                        <a:ea typeface="Calibri"/>
                        <a:cs typeface="Calibri"/>
                        <a:sym typeface="Calibri"/>
                      </a:endParaRPr>
                    </a:p>
                    <a:p>
                      <a:pPr indent="0" lvl="0" marL="0" rtl="0" algn="ctr">
                        <a:spcBef>
                          <a:spcPts val="0"/>
                        </a:spcBef>
                        <a:spcAft>
                          <a:spcPts val="0"/>
                        </a:spcAft>
                        <a:buNone/>
                      </a:pPr>
                      <a:r>
                        <a:rPr b="1" lang="en">
                          <a:solidFill>
                            <a:srgbClr val="FFFFFF"/>
                          </a:solidFill>
                          <a:latin typeface="Calibri"/>
                          <a:ea typeface="Calibri"/>
                          <a:cs typeface="Calibri"/>
                          <a:sym typeface="Calibri"/>
                        </a:rPr>
                        <a:t>Offerings</a:t>
                      </a:r>
                      <a:endParaRPr b="1">
                        <a:solidFill>
                          <a:srgbClr val="FFFFFF"/>
                        </a:solidFill>
                        <a:latin typeface="Calibri"/>
                        <a:ea typeface="Calibri"/>
                        <a:cs typeface="Calibri"/>
                        <a:sym typeface="Calibri"/>
                      </a:endParaRPr>
                    </a:p>
                    <a:p>
                      <a:pPr indent="0" lvl="0" marL="0" rtl="0" algn="ctr">
                        <a:spcBef>
                          <a:spcPts val="0"/>
                        </a:spcBef>
                        <a:spcAft>
                          <a:spcPts val="0"/>
                        </a:spcAft>
                        <a:buNone/>
                      </a:pPr>
                      <a:r>
                        <a:rPr lang="en" sz="1200">
                          <a:solidFill>
                            <a:srgbClr val="FFFFFF"/>
                          </a:solidFill>
                          <a:latin typeface="Calibri"/>
                          <a:ea typeface="Calibri"/>
                          <a:cs typeface="Calibri"/>
                          <a:sym typeface="Calibri"/>
                        </a:rPr>
                        <a:t>(from list above)</a:t>
                      </a:r>
                      <a:endParaRPr sz="1200">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School 1 </a:t>
                      </a:r>
                      <a:endParaRPr b="1">
                        <a:solidFill>
                          <a:srgbClr val="FFFFFF"/>
                        </a:solidFill>
                        <a:latin typeface="Calibri"/>
                        <a:ea typeface="Calibri"/>
                        <a:cs typeface="Calibri"/>
                        <a:sym typeface="Calibri"/>
                      </a:endParaRPr>
                    </a:p>
                    <a:p>
                      <a:pPr indent="0" lvl="0" marL="0" rtl="0" algn="ctr">
                        <a:spcBef>
                          <a:spcPts val="0"/>
                        </a:spcBef>
                        <a:spcAft>
                          <a:spcPts val="0"/>
                        </a:spcAft>
                        <a:buNone/>
                      </a:pPr>
                      <a:r>
                        <a:rPr b="1" lang="en">
                          <a:solidFill>
                            <a:srgbClr val="FFFFFF"/>
                          </a:solidFill>
                          <a:latin typeface="Calibri"/>
                          <a:ea typeface="Calibri"/>
                          <a:cs typeface="Calibri"/>
                          <a:sym typeface="Calibri"/>
                        </a:rPr>
                        <a:t>Barriers</a:t>
                      </a:r>
                      <a:endParaRPr b="1">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School 2</a:t>
                      </a:r>
                      <a:endParaRPr b="1">
                        <a:solidFill>
                          <a:srgbClr val="FFFFFF"/>
                        </a:solidFill>
                        <a:latin typeface="Calibri"/>
                        <a:ea typeface="Calibri"/>
                        <a:cs typeface="Calibri"/>
                        <a:sym typeface="Calibri"/>
                      </a:endParaRPr>
                    </a:p>
                    <a:p>
                      <a:pPr indent="0" lvl="0" marL="0" rtl="0" algn="ctr">
                        <a:spcBef>
                          <a:spcPts val="0"/>
                        </a:spcBef>
                        <a:spcAft>
                          <a:spcPts val="0"/>
                        </a:spcAft>
                        <a:buNone/>
                      </a:pPr>
                      <a:r>
                        <a:rPr b="1" lang="en">
                          <a:solidFill>
                            <a:srgbClr val="FFFFFF"/>
                          </a:solidFill>
                          <a:latin typeface="Calibri"/>
                          <a:ea typeface="Calibri"/>
                          <a:cs typeface="Calibri"/>
                          <a:sym typeface="Calibri"/>
                        </a:rPr>
                        <a:t>Offerings </a:t>
                      </a:r>
                      <a:endParaRPr b="1">
                        <a:solidFill>
                          <a:srgbClr val="FFFFFF"/>
                        </a:solidFill>
                        <a:latin typeface="Calibri"/>
                        <a:ea typeface="Calibri"/>
                        <a:cs typeface="Calibri"/>
                        <a:sym typeface="Calibri"/>
                      </a:endParaRPr>
                    </a:p>
                    <a:p>
                      <a:pPr indent="0" lvl="0" marL="0" rtl="0" algn="ctr">
                        <a:spcBef>
                          <a:spcPts val="0"/>
                        </a:spcBef>
                        <a:spcAft>
                          <a:spcPts val="0"/>
                        </a:spcAft>
                        <a:buNone/>
                      </a:pPr>
                      <a:r>
                        <a:rPr lang="en" sz="1200">
                          <a:solidFill>
                            <a:srgbClr val="FFFFFF"/>
                          </a:solidFill>
                          <a:latin typeface="Calibri"/>
                          <a:ea typeface="Calibri"/>
                          <a:cs typeface="Calibri"/>
                          <a:sym typeface="Calibri"/>
                        </a:rPr>
                        <a:t>(from list above)</a:t>
                      </a:r>
                      <a:endParaRPr b="1">
                        <a:solidFill>
                          <a:srgbClr val="FFFFFF"/>
                        </a:solidFill>
                        <a:latin typeface="Calibri"/>
                        <a:ea typeface="Calibri"/>
                        <a:cs typeface="Calibri"/>
                        <a:sym typeface="Calibri"/>
                      </a:endParaRPr>
                    </a:p>
                  </a:txBody>
                  <a:tcPr marT="63500" marB="63500" marR="63500" marL="63500">
                    <a:lnL cap="flat" cmpd="sng" w="2857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School 2</a:t>
                      </a:r>
                      <a:endParaRPr b="1">
                        <a:solidFill>
                          <a:srgbClr val="FFFFFF"/>
                        </a:solidFill>
                        <a:latin typeface="Calibri"/>
                        <a:ea typeface="Calibri"/>
                        <a:cs typeface="Calibri"/>
                        <a:sym typeface="Calibri"/>
                      </a:endParaRPr>
                    </a:p>
                    <a:p>
                      <a:pPr indent="0" lvl="0" marL="0" rtl="0" algn="ctr">
                        <a:spcBef>
                          <a:spcPts val="0"/>
                        </a:spcBef>
                        <a:spcAft>
                          <a:spcPts val="0"/>
                        </a:spcAft>
                        <a:buNone/>
                      </a:pPr>
                      <a:r>
                        <a:rPr b="1" lang="en">
                          <a:solidFill>
                            <a:srgbClr val="FFFFFF"/>
                          </a:solidFill>
                          <a:latin typeface="Calibri"/>
                          <a:ea typeface="Calibri"/>
                          <a:cs typeface="Calibri"/>
                          <a:sym typeface="Calibri"/>
                        </a:rPr>
                        <a:t>Barriers</a:t>
                      </a:r>
                      <a:endParaRPr b="1">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12700">
                <a:tc>
                  <a:txBody>
                    <a:bodyPr/>
                    <a:lstStyle/>
                    <a:p>
                      <a:pPr indent="0" lvl="0" marL="0" rtl="0" algn="l">
                        <a:spcBef>
                          <a:spcPts val="0"/>
                        </a:spcBef>
                        <a:spcAft>
                          <a:spcPts val="0"/>
                        </a:spcAft>
                        <a:buNone/>
                      </a:pPr>
                      <a:r>
                        <a:rPr lang="en">
                          <a:solidFill>
                            <a:srgbClr val="FFFFFF"/>
                          </a:solidFill>
                          <a:latin typeface="Calibri"/>
                          <a:ea typeface="Calibri"/>
                          <a:cs typeface="Calibri"/>
                          <a:sym typeface="Calibri"/>
                        </a:rPr>
                        <a:t>Comparison 1</a:t>
                      </a:r>
                      <a:endParaRPr>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a:txBody>
                  <a:tcPr marT="63500" marB="63500" marR="63500" marL="63500">
                    <a:lnL cap="flat" cmpd="sng" w="2857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12700">
                <a:tc>
                  <a:txBody>
                    <a:bodyPr/>
                    <a:lstStyle/>
                    <a:p>
                      <a:pPr indent="0" lvl="0" marL="0" rtl="0" algn="l">
                        <a:spcBef>
                          <a:spcPts val="0"/>
                        </a:spcBef>
                        <a:spcAft>
                          <a:spcPts val="0"/>
                        </a:spcAft>
                        <a:buNone/>
                      </a:pPr>
                      <a:r>
                        <a:rPr lang="en">
                          <a:solidFill>
                            <a:srgbClr val="FFFFFF"/>
                          </a:solidFill>
                          <a:latin typeface="Calibri"/>
                          <a:ea typeface="Calibri"/>
                          <a:cs typeface="Calibri"/>
                          <a:sym typeface="Calibri"/>
                        </a:rPr>
                        <a:t>Comparison 2</a:t>
                      </a:r>
                      <a:endParaRPr>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a:txBody>
                  <a:tcPr marT="63500" marB="63500" marR="63500" marL="63500">
                    <a:lnL cap="flat" cmpd="sng" w="2857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12700">
                <a:tc>
                  <a:txBody>
                    <a:bodyPr/>
                    <a:lstStyle/>
                    <a:p>
                      <a:pPr indent="0" lvl="0" marL="0" rtl="0" algn="l">
                        <a:spcBef>
                          <a:spcPts val="0"/>
                        </a:spcBef>
                        <a:spcAft>
                          <a:spcPts val="0"/>
                        </a:spcAft>
                        <a:buNone/>
                      </a:pPr>
                      <a:r>
                        <a:rPr lang="en">
                          <a:solidFill>
                            <a:srgbClr val="FFFFFF"/>
                          </a:solidFill>
                          <a:latin typeface="Calibri"/>
                          <a:ea typeface="Calibri"/>
                          <a:cs typeface="Calibri"/>
                          <a:sym typeface="Calibri"/>
                        </a:rPr>
                        <a:t>Comparison 3</a:t>
                      </a:r>
                      <a:endParaRPr>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a:txBody>
                  <a:tcPr marT="63500" marB="63500" marR="63500" marL="63500">
                    <a:lnL cap="flat" cmpd="sng" w="2857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12700">
                <a:tc>
                  <a:txBody>
                    <a:bodyPr/>
                    <a:lstStyle/>
                    <a:p>
                      <a:pPr indent="0" lvl="0" marL="0" rtl="0" algn="l">
                        <a:spcBef>
                          <a:spcPts val="0"/>
                        </a:spcBef>
                        <a:spcAft>
                          <a:spcPts val="0"/>
                        </a:spcAft>
                        <a:buNone/>
                      </a:pPr>
                      <a:r>
                        <a:rPr lang="en">
                          <a:solidFill>
                            <a:srgbClr val="FFFFFF"/>
                          </a:solidFill>
                          <a:latin typeface="Calibri"/>
                          <a:ea typeface="Calibri"/>
                          <a:cs typeface="Calibri"/>
                          <a:sym typeface="Calibri"/>
                        </a:rPr>
                        <a:t>Comparison 4</a:t>
                      </a:r>
                      <a:endParaRPr>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a:txBody>
                  <a:tcPr marT="63500" marB="63500" marR="63500" marL="63500">
                    <a:lnL cap="flat" cmpd="sng" w="2857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12700">
                <a:tc>
                  <a:txBody>
                    <a:bodyPr/>
                    <a:lstStyle/>
                    <a:p>
                      <a:pPr indent="0" lvl="0" marL="0" rtl="0" algn="l">
                        <a:spcBef>
                          <a:spcPts val="0"/>
                        </a:spcBef>
                        <a:spcAft>
                          <a:spcPts val="0"/>
                        </a:spcAft>
                        <a:buNone/>
                      </a:pPr>
                      <a:r>
                        <a:rPr lang="en">
                          <a:solidFill>
                            <a:srgbClr val="FFFFFF"/>
                          </a:solidFill>
                          <a:latin typeface="Calibri"/>
                          <a:ea typeface="Calibri"/>
                          <a:cs typeface="Calibri"/>
                          <a:sym typeface="Calibri"/>
                        </a:rPr>
                        <a:t>Comparison 5</a:t>
                      </a:r>
                      <a:endParaRPr>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a:txBody>
                  <a:tcPr marT="63500" marB="63500" marR="63500" marL="63500">
                    <a:lnL cap="flat" cmpd="sng" w="2857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12700">
                <a:tc>
                  <a:txBody>
                    <a:bodyPr/>
                    <a:lstStyle/>
                    <a:p>
                      <a:pPr indent="0" lvl="0" marL="0" rtl="0" algn="l">
                        <a:spcBef>
                          <a:spcPts val="0"/>
                        </a:spcBef>
                        <a:spcAft>
                          <a:spcPts val="0"/>
                        </a:spcAft>
                        <a:buNone/>
                      </a:pPr>
                      <a:r>
                        <a:rPr lang="en">
                          <a:solidFill>
                            <a:srgbClr val="FFFFFF"/>
                          </a:solidFill>
                          <a:latin typeface="Calibri"/>
                          <a:ea typeface="Calibri"/>
                          <a:cs typeface="Calibri"/>
                          <a:sym typeface="Calibri"/>
                        </a:rPr>
                        <a:t>Comparison 6</a:t>
                      </a:r>
                      <a:endParaRPr>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a:txBody>
                  <a:tcPr marT="63500" marB="63500" marR="63500" marL="63500">
                    <a:lnL cap="flat" cmpd="sng" w="2857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44"/>
          <p:cNvSpPr txBox="1"/>
          <p:nvPr>
            <p:ph type="title"/>
          </p:nvPr>
        </p:nvSpPr>
        <p:spPr>
          <a:xfrm>
            <a:off x="265500" y="1718250"/>
            <a:ext cx="4045200" cy="1707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Step 4: Work Sample &amp; Reflection</a:t>
            </a:r>
            <a:endParaRPr/>
          </a:p>
        </p:txBody>
      </p:sp>
      <p:sp>
        <p:nvSpPr>
          <p:cNvPr id="355" name="Google Shape;355;p44"/>
          <p:cNvSpPr txBox="1"/>
          <p:nvPr>
            <p:ph idx="2" type="body"/>
          </p:nvPr>
        </p:nvSpPr>
        <p:spPr>
          <a:xfrm>
            <a:off x="4572000" y="1263125"/>
            <a:ext cx="3676800" cy="234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Words</a:t>
            </a:r>
            <a:endParaRPr/>
          </a:p>
          <a:p>
            <a:pPr indent="-311150" lvl="0" marL="457200" rtl="0" algn="l">
              <a:spcBef>
                <a:spcPts val="1600"/>
              </a:spcBef>
              <a:spcAft>
                <a:spcPts val="0"/>
              </a:spcAft>
              <a:buSzPts val="1300"/>
              <a:buChar char="●"/>
            </a:pPr>
            <a:r>
              <a:rPr lang="en"/>
              <a:t>Sample</a:t>
            </a:r>
            <a:endParaRPr/>
          </a:p>
          <a:p>
            <a:pPr indent="-311150" lvl="0" marL="457200" rtl="0" algn="l">
              <a:spcBef>
                <a:spcPts val="1600"/>
              </a:spcBef>
              <a:spcAft>
                <a:spcPts val="0"/>
              </a:spcAft>
              <a:buSzPts val="1300"/>
              <a:buChar char="●"/>
            </a:pPr>
            <a:r>
              <a:rPr lang="en"/>
              <a:t>Reflect/Reflection</a:t>
            </a:r>
            <a:endParaRPr/>
          </a:p>
          <a:p>
            <a:pPr indent="-311150" lvl="0" marL="457200" rtl="0" algn="l">
              <a:spcBef>
                <a:spcPts val="1600"/>
              </a:spcBef>
              <a:spcAft>
                <a:spcPts val="0"/>
              </a:spcAft>
              <a:buSzPts val="1300"/>
              <a:buChar char="●"/>
            </a:pPr>
            <a:r>
              <a:rPr lang="en"/>
              <a:t>Prepare</a:t>
            </a:r>
            <a:endParaRPr/>
          </a:p>
          <a:p>
            <a:pPr indent="-311150" lvl="0" marL="457200" rtl="0" algn="l">
              <a:spcBef>
                <a:spcPts val="1600"/>
              </a:spcBef>
              <a:spcAft>
                <a:spcPts val="0"/>
              </a:spcAft>
              <a:buSzPts val="1300"/>
              <a:buChar char="●"/>
            </a:pPr>
            <a:r>
              <a:rPr lang="en"/>
              <a:t>Understanding</a:t>
            </a:r>
            <a:endParaRPr/>
          </a:p>
          <a:p>
            <a:pPr indent="-311150" lvl="0" marL="457200" rtl="0" algn="l">
              <a:spcBef>
                <a:spcPts val="1600"/>
              </a:spcBef>
              <a:spcAft>
                <a:spcPts val="1600"/>
              </a:spcAft>
              <a:buSzPts val="1300"/>
              <a:buChar char="●"/>
            </a:pPr>
            <a:r>
              <a:rPr lang="en"/>
              <a:t>Reasoning</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4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Step!</a:t>
            </a:r>
            <a:endParaRPr/>
          </a:p>
        </p:txBody>
      </p:sp>
      <p:sp>
        <p:nvSpPr>
          <p:cNvPr id="361" name="Google Shape;361;p4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Pick one of your Notes sheets and staple it to the back of your packet.</a:t>
            </a:r>
            <a:endParaRPr sz="1800"/>
          </a:p>
          <a:p>
            <a:pPr indent="-342900" lvl="1" marL="914400" rtl="0" algn="l">
              <a:spcBef>
                <a:spcPts val="0"/>
              </a:spcBef>
              <a:spcAft>
                <a:spcPts val="0"/>
              </a:spcAft>
              <a:buSzPts val="1800"/>
              <a:buChar char="○"/>
            </a:pPr>
            <a:r>
              <a:rPr lang="en" sz="1800"/>
              <a:t>Explain why you chose it</a:t>
            </a:r>
            <a:endParaRPr sz="1800"/>
          </a:p>
          <a:p>
            <a:pPr indent="-342900" lvl="0" marL="457200" rtl="0" algn="l">
              <a:spcBef>
                <a:spcPts val="0"/>
              </a:spcBef>
              <a:spcAft>
                <a:spcPts val="0"/>
              </a:spcAft>
              <a:buClr>
                <a:srgbClr val="FFFFFF"/>
              </a:buClr>
              <a:buSzPts val="1800"/>
              <a:buChar char="●"/>
            </a:pPr>
            <a:r>
              <a:rPr lang="en" sz="1800">
                <a:solidFill>
                  <a:srgbClr val="FFFFFF"/>
                </a:solidFill>
              </a:rPr>
              <a:t>Answer the 3 YES/NO questions </a:t>
            </a:r>
            <a:endParaRPr sz="1800">
              <a:solidFill>
                <a:srgbClr val="FFFFFF"/>
              </a:solidFill>
            </a:endParaRPr>
          </a:p>
          <a:p>
            <a:pPr indent="-342900" lvl="1" marL="914400" rtl="0" algn="l">
              <a:spcBef>
                <a:spcPts val="0"/>
              </a:spcBef>
              <a:spcAft>
                <a:spcPts val="0"/>
              </a:spcAft>
              <a:buClr>
                <a:srgbClr val="FFFFFF"/>
              </a:buClr>
              <a:buSzPts val="1800"/>
              <a:buFont typeface="Calibri"/>
              <a:buChar char="○"/>
            </a:pPr>
            <a:r>
              <a:rPr lang="en" sz="1800">
                <a:solidFill>
                  <a:srgbClr val="FFFFFF"/>
                </a:solidFill>
                <a:latin typeface="Calibri"/>
                <a:ea typeface="Calibri"/>
                <a:cs typeface="Calibri"/>
                <a:sym typeface="Calibri"/>
              </a:rPr>
              <a:t>Do you believe the Interest Profiler is true to your personality? YES/NO</a:t>
            </a:r>
            <a:endParaRPr sz="1800">
              <a:solidFill>
                <a:srgbClr val="FFFFFF"/>
              </a:solidFill>
              <a:latin typeface="Calibri"/>
              <a:ea typeface="Calibri"/>
              <a:cs typeface="Calibri"/>
              <a:sym typeface="Calibri"/>
            </a:endParaRPr>
          </a:p>
          <a:p>
            <a:pPr indent="-342900" lvl="1" marL="914400" rtl="0" algn="l">
              <a:spcBef>
                <a:spcPts val="0"/>
              </a:spcBef>
              <a:spcAft>
                <a:spcPts val="0"/>
              </a:spcAft>
              <a:buClr>
                <a:srgbClr val="FFFFFF"/>
              </a:buClr>
              <a:buSzPts val="1800"/>
              <a:buFont typeface="Calibri"/>
              <a:buChar char="○"/>
            </a:pPr>
            <a:r>
              <a:rPr lang="en" sz="1800">
                <a:solidFill>
                  <a:srgbClr val="FFFFFF"/>
                </a:solidFill>
                <a:latin typeface="Calibri"/>
                <a:ea typeface="Calibri"/>
                <a:cs typeface="Calibri"/>
                <a:sym typeface="Calibri"/>
              </a:rPr>
              <a:t>Do you have a better understanding of career requirements (Job Zones)? YES/NO</a:t>
            </a:r>
            <a:endParaRPr sz="1800">
              <a:solidFill>
                <a:srgbClr val="FFFFFF"/>
              </a:solidFill>
              <a:highlight>
                <a:srgbClr val="FFFF00"/>
              </a:highlight>
              <a:latin typeface="Calibri"/>
              <a:ea typeface="Calibri"/>
              <a:cs typeface="Calibri"/>
              <a:sym typeface="Calibri"/>
            </a:endParaRPr>
          </a:p>
          <a:p>
            <a:pPr indent="-342900" lvl="1" marL="914400" rtl="0" algn="l">
              <a:spcBef>
                <a:spcPts val="0"/>
              </a:spcBef>
              <a:spcAft>
                <a:spcPts val="0"/>
              </a:spcAft>
              <a:buClr>
                <a:srgbClr val="FFFFFF"/>
              </a:buClr>
              <a:buSzPts val="1800"/>
              <a:buFont typeface="Calibri"/>
              <a:buChar char="○"/>
            </a:pPr>
            <a:r>
              <a:rPr lang="en" sz="1800">
                <a:solidFill>
                  <a:srgbClr val="FFFFFF"/>
                </a:solidFill>
                <a:latin typeface="Calibri"/>
                <a:ea typeface="Calibri"/>
                <a:cs typeface="Calibri"/>
                <a:sym typeface="Calibri"/>
              </a:rPr>
              <a:t>Do you feel better prepared for researching future jobs and/or secondary education? YES/NO</a:t>
            </a:r>
            <a:endParaRPr sz="1800">
              <a:solidFill>
                <a:srgbClr val="FFFFFF"/>
              </a:solidFill>
              <a:latin typeface="Calibri"/>
              <a:ea typeface="Calibri"/>
              <a:cs typeface="Calibri"/>
              <a:sym typeface="Calibri"/>
            </a:endParaRPr>
          </a:p>
          <a:p>
            <a:pPr indent="0" lvl="0" marL="914400" rtl="0" algn="l">
              <a:spcBef>
                <a:spcPts val="1200"/>
              </a:spcBef>
              <a:spcAft>
                <a:spcPts val="0"/>
              </a:spcAft>
              <a:buNone/>
            </a:pPr>
            <a:r>
              <a:t/>
            </a:r>
            <a:endParaRPr sz="1800">
              <a:solidFill>
                <a:srgbClr val="FFFFFF"/>
              </a:solidFill>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16"/>
          <p:cNvSpPr/>
          <p:nvPr/>
        </p:nvSpPr>
        <p:spPr>
          <a:xfrm>
            <a:off x="340934" y="2199000"/>
            <a:ext cx="1872300" cy="745500"/>
          </a:xfrm>
          <a:prstGeom prst="homePlate">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53" name="Google Shape;153;p16"/>
          <p:cNvSpPr txBox="1"/>
          <p:nvPr>
            <p:ph idx="4294967295" type="body"/>
          </p:nvPr>
        </p:nvSpPr>
        <p:spPr>
          <a:xfrm>
            <a:off x="340923" y="2336550"/>
            <a:ext cx="14556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lt1"/>
                </a:solidFill>
              </a:rPr>
              <a:t>1 </a:t>
            </a:r>
            <a:r>
              <a:rPr lang="en"/>
              <a:t>hour</a:t>
            </a:r>
            <a:endParaRPr>
              <a:solidFill>
                <a:schemeClr val="lt1"/>
              </a:solidFill>
            </a:endParaRPr>
          </a:p>
        </p:txBody>
      </p:sp>
      <p:grpSp>
        <p:nvGrpSpPr>
          <p:cNvPr id="154" name="Google Shape;154;p16"/>
          <p:cNvGrpSpPr/>
          <p:nvPr/>
        </p:nvGrpSpPr>
        <p:grpSpPr>
          <a:xfrm>
            <a:off x="912820" y="1610215"/>
            <a:ext cx="198900" cy="593656"/>
            <a:chOff x="777447" y="1610215"/>
            <a:chExt cx="198900" cy="593656"/>
          </a:xfrm>
        </p:grpSpPr>
        <p:cxnSp>
          <p:nvCxnSpPr>
            <p:cNvPr id="155" name="Google Shape;155;p16"/>
            <p:cNvCxnSpPr/>
            <p:nvPr/>
          </p:nvCxnSpPr>
          <p:spPr>
            <a:xfrm>
              <a:off x="876909" y="1649171"/>
              <a:ext cx="0" cy="554700"/>
            </a:xfrm>
            <a:prstGeom prst="straightConnector1">
              <a:avLst/>
            </a:prstGeom>
            <a:noFill/>
            <a:ln cap="flat" cmpd="sng" w="9525">
              <a:solidFill>
                <a:schemeClr val="dk2"/>
              </a:solidFill>
              <a:prstDash val="solid"/>
              <a:round/>
              <a:headEnd len="sm" w="sm" type="none"/>
              <a:tailEnd len="sm" w="sm" type="none"/>
            </a:ln>
          </p:spPr>
        </p:cxnSp>
        <p:sp>
          <p:nvSpPr>
            <p:cNvPr id="156" name="Google Shape;156;p16"/>
            <p:cNvSpPr/>
            <p:nvPr/>
          </p:nvSpPr>
          <p:spPr>
            <a:xfrm>
              <a:off x="777447" y="1610215"/>
              <a:ext cx="198900" cy="198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 name="Google Shape;157;p16"/>
          <p:cNvSpPr txBox="1"/>
          <p:nvPr>
            <p:ph idx="4294967295" type="body"/>
          </p:nvPr>
        </p:nvSpPr>
        <p:spPr>
          <a:xfrm>
            <a:off x="340925" y="331875"/>
            <a:ext cx="2383800" cy="90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Step 1: Take the Interest Profiler Quiz and find your personality types.</a:t>
            </a:r>
            <a:endParaRPr sz="1600"/>
          </a:p>
          <a:p>
            <a:pPr indent="0" lvl="0" marL="0" rtl="0" algn="l">
              <a:spcBef>
                <a:spcPts val="1600"/>
              </a:spcBef>
              <a:spcAft>
                <a:spcPts val="1600"/>
              </a:spcAft>
              <a:buNone/>
            </a:pPr>
            <a:r>
              <a:t/>
            </a:r>
            <a:endParaRPr sz="1600"/>
          </a:p>
        </p:txBody>
      </p:sp>
      <p:sp>
        <p:nvSpPr>
          <p:cNvPr id="158" name="Google Shape;158;p16"/>
          <p:cNvSpPr/>
          <p:nvPr/>
        </p:nvSpPr>
        <p:spPr>
          <a:xfrm>
            <a:off x="1817054"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59" name="Google Shape;159;p16"/>
          <p:cNvSpPr txBox="1"/>
          <p:nvPr>
            <p:ph idx="4294967295" type="body"/>
          </p:nvPr>
        </p:nvSpPr>
        <p:spPr>
          <a:xfrm>
            <a:off x="2126317" y="2336550"/>
            <a:ext cx="13155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t>2 hours</a:t>
            </a:r>
            <a:endParaRPr>
              <a:solidFill>
                <a:schemeClr val="lt1"/>
              </a:solidFill>
            </a:endParaRPr>
          </a:p>
        </p:txBody>
      </p:sp>
      <p:grpSp>
        <p:nvGrpSpPr>
          <p:cNvPr id="160" name="Google Shape;160;p16"/>
          <p:cNvGrpSpPr/>
          <p:nvPr/>
        </p:nvGrpSpPr>
        <p:grpSpPr>
          <a:xfrm>
            <a:off x="2266282" y="2938958"/>
            <a:ext cx="198900" cy="593656"/>
            <a:chOff x="2223534" y="2938958"/>
            <a:chExt cx="198900" cy="593656"/>
          </a:xfrm>
        </p:grpSpPr>
        <p:cxnSp>
          <p:nvCxnSpPr>
            <p:cNvPr id="161" name="Google Shape;161;p16"/>
            <p:cNvCxnSpPr/>
            <p:nvPr/>
          </p:nvCxnSpPr>
          <p:spPr>
            <a:xfrm rot="10800000">
              <a:off x="2322997" y="2938958"/>
              <a:ext cx="0" cy="554700"/>
            </a:xfrm>
            <a:prstGeom prst="straightConnector1">
              <a:avLst/>
            </a:prstGeom>
            <a:noFill/>
            <a:ln cap="flat" cmpd="sng" w="9525">
              <a:solidFill>
                <a:schemeClr val="dk2"/>
              </a:solidFill>
              <a:prstDash val="solid"/>
              <a:round/>
              <a:headEnd len="sm" w="sm" type="none"/>
              <a:tailEnd len="sm" w="sm" type="none"/>
            </a:ln>
          </p:spPr>
        </p:cxnSp>
        <p:sp>
          <p:nvSpPr>
            <p:cNvPr id="162" name="Google Shape;162;p16"/>
            <p:cNvSpPr/>
            <p:nvPr/>
          </p:nvSpPr>
          <p:spPr>
            <a:xfrm flipH="1" rot="10800000">
              <a:off x="2223534" y="3333714"/>
              <a:ext cx="198900" cy="198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 name="Google Shape;163;p16"/>
          <p:cNvSpPr txBox="1"/>
          <p:nvPr>
            <p:ph idx="4294967295" type="body"/>
          </p:nvPr>
        </p:nvSpPr>
        <p:spPr>
          <a:xfrm>
            <a:off x="1259050" y="3664625"/>
            <a:ext cx="2609100" cy="906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Write down your results and write a Reflection.</a:t>
            </a:r>
            <a:endParaRPr sz="1600"/>
          </a:p>
        </p:txBody>
      </p:sp>
      <p:sp>
        <p:nvSpPr>
          <p:cNvPr id="164" name="Google Shape;164;p16"/>
          <p:cNvSpPr/>
          <p:nvPr/>
        </p:nvSpPr>
        <p:spPr>
          <a:xfrm>
            <a:off x="3471973"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65" name="Google Shape;165;p16"/>
          <p:cNvSpPr txBox="1"/>
          <p:nvPr>
            <p:ph idx="4294967295" type="body"/>
          </p:nvPr>
        </p:nvSpPr>
        <p:spPr>
          <a:xfrm>
            <a:off x="3767755" y="2336550"/>
            <a:ext cx="13155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lt1"/>
                </a:solidFill>
              </a:rPr>
              <a:t>30 mins</a:t>
            </a:r>
            <a:endParaRPr>
              <a:solidFill>
                <a:schemeClr val="lt1"/>
              </a:solidFill>
            </a:endParaRPr>
          </a:p>
        </p:txBody>
      </p:sp>
      <p:grpSp>
        <p:nvGrpSpPr>
          <p:cNvPr id="166" name="Google Shape;166;p16"/>
          <p:cNvGrpSpPr/>
          <p:nvPr/>
        </p:nvGrpSpPr>
        <p:grpSpPr>
          <a:xfrm>
            <a:off x="4058732" y="1610215"/>
            <a:ext cx="198900" cy="593656"/>
            <a:chOff x="3918084" y="1610215"/>
            <a:chExt cx="198900" cy="593656"/>
          </a:xfrm>
        </p:grpSpPr>
        <p:cxnSp>
          <p:nvCxnSpPr>
            <p:cNvPr id="167" name="Google Shape;167;p16"/>
            <p:cNvCxnSpPr/>
            <p:nvPr/>
          </p:nvCxnSpPr>
          <p:spPr>
            <a:xfrm>
              <a:off x="4017546" y="1649171"/>
              <a:ext cx="0" cy="554700"/>
            </a:xfrm>
            <a:prstGeom prst="straightConnector1">
              <a:avLst/>
            </a:prstGeom>
            <a:noFill/>
            <a:ln cap="flat" cmpd="sng" w="9525">
              <a:solidFill>
                <a:schemeClr val="dk2"/>
              </a:solidFill>
              <a:prstDash val="solid"/>
              <a:round/>
              <a:headEnd len="sm" w="sm" type="none"/>
              <a:tailEnd len="sm" w="sm" type="none"/>
            </a:ln>
          </p:spPr>
        </p:cxnSp>
        <p:sp>
          <p:nvSpPr>
            <p:cNvPr id="168" name="Google Shape;168;p16"/>
            <p:cNvSpPr/>
            <p:nvPr/>
          </p:nvSpPr>
          <p:spPr>
            <a:xfrm>
              <a:off x="3918084" y="1610215"/>
              <a:ext cx="198900" cy="198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 name="Google Shape;169;p16"/>
          <p:cNvSpPr txBox="1"/>
          <p:nvPr>
            <p:ph idx="4294967295" type="body"/>
          </p:nvPr>
        </p:nvSpPr>
        <p:spPr>
          <a:xfrm>
            <a:off x="3134900" y="149700"/>
            <a:ext cx="2736600" cy="11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Step 2: Choose a “Job Zone” and Pick a job that fits your interests.</a:t>
            </a:r>
            <a:endParaRPr sz="1600"/>
          </a:p>
          <a:p>
            <a:pPr indent="0" lvl="0" marL="0" rtl="0" algn="l">
              <a:spcBef>
                <a:spcPts val="1600"/>
              </a:spcBef>
              <a:spcAft>
                <a:spcPts val="1600"/>
              </a:spcAft>
              <a:buNone/>
            </a:pPr>
            <a:r>
              <a:rPr lang="en" sz="1600"/>
              <a:t>Fill out your Notes Sheet!</a:t>
            </a:r>
            <a:endParaRPr sz="1600"/>
          </a:p>
        </p:txBody>
      </p:sp>
      <p:sp>
        <p:nvSpPr>
          <p:cNvPr id="170" name="Google Shape;170;p16"/>
          <p:cNvSpPr/>
          <p:nvPr/>
        </p:nvSpPr>
        <p:spPr>
          <a:xfrm>
            <a:off x="5126893"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71" name="Google Shape;171;p16"/>
          <p:cNvSpPr txBox="1"/>
          <p:nvPr>
            <p:ph idx="4294967295" type="body"/>
          </p:nvPr>
        </p:nvSpPr>
        <p:spPr>
          <a:xfrm>
            <a:off x="5416699" y="2336550"/>
            <a:ext cx="13155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t>1</a:t>
            </a:r>
            <a:r>
              <a:rPr lang="en">
                <a:solidFill>
                  <a:schemeClr val="lt1"/>
                </a:solidFill>
              </a:rPr>
              <a:t> </a:t>
            </a:r>
            <a:r>
              <a:rPr lang="en"/>
              <a:t>hour</a:t>
            </a:r>
            <a:endParaRPr>
              <a:solidFill>
                <a:schemeClr val="lt1"/>
              </a:solidFill>
            </a:endParaRPr>
          </a:p>
        </p:txBody>
      </p:sp>
      <p:grpSp>
        <p:nvGrpSpPr>
          <p:cNvPr id="172" name="Google Shape;172;p16"/>
          <p:cNvGrpSpPr/>
          <p:nvPr/>
        </p:nvGrpSpPr>
        <p:grpSpPr>
          <a:xfrm>
            <a:off x="5973070" y="2938958"/>
            <a:ext cx="198900" cy="593656"/>
            <a:chOff x="5958946" y="2938958"/>
            <a:chExt cx="198900" cy="593656"/>
          </a:xfrm>
        </p:grpSpPr>
        <p:cxnSp>
          <p:nvCxnSpPr>
            <p:cNvPr id="173" name="Google Shape;173;p16"/>
            <p:cNvCxnSpPr/>
            <p:nvPr/>
          </p:nvCxnSpPr>
          <p:spPr>
            <a:xfrm rot="10800000">
              <a:off x="6058409" y="2938958"/>
              <a:ext cx="0" cy="554700"/>
            </a:xfrm>
            <a:prstGeom prst="straightConnector1">
              <a:avLst/>
            </a:prstGeom>
            <a:noFill/>
            <a:ln cap="flat" cmpd="sng" w="9525">
              <a:solidFill>
                <a:schemeClr val="dk2"/>
              </a:solidFill>
              <a:prstDash val="solid"/>
              <a:round/>
              <a:headEnd len="sm" w="sm" type="none"/>
              <a:tailEnd len="sm" w="sm" type="none"/>
            </a:ln>
          </p:spPr>
        </p:cxnSp>
        <p:sp>
          <p:nvSpPr>
            <p:cNvPr id="174" name="Google Shape;174;p16"/>
            <p:cNvSpPr/>
            <p:nvPr/>
          </p:nvSpPr>
          <p:spPr>
            <a:xfrm flipH="1" rot="10800000">
              <a:off x="5958946" y="3333714"/>
              <a:ext cx="198900" cy="198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 name="Google Shape;175;p16"/>
          <p:cNvSpPr txBox="1"/>
          <p:nvPr>
            <p:ph idx="4294967295" type="body"/>
          </p:nvPr>
        </p:nvSpPr>
        <p:spPr>
          <a:xfrm>
            <a:off x="4933225" y="3532625"/>
            <a:ext cx="2736600" cy="11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Step 3: Research schools that are best for your “dream job.”</a:t>
            </a:r>
            <a:endParaRPr sz="1600"/>
          </a:p>
          <a:p>
            <a:pPr indent="0" lvl="0" marL="0" rtl="0" algn="l">
              <a:spcBef>
                <a:spcPts val="1600"/>
              </a:spcBef>
              <a:spcAft>
                <a:spcPts val="1600"/>
              </a:spcAft>
              <a:buNone/>
            </a:pPr>
            <a:r>
              <a:rPr lang="en" sz="1600"/>
              <a:t>Fill out your Notes Sheet!</a:t>
            </a:r>
            <a:endParaRPr sz="1600"/>
          </a:p>
        </p:txBody>
      </p:sp>
      <p:sp>
        <p:nvSpPr>
          <p:cNvPr id="176" name="Google Shape;176;p16"/>
          <p:cNvSpPr/>
          <p:nvPr/>
        </p:nvSpPr>
        <p:spPr>
          <a:xfrm>
            <a:off x="6781813"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77" name="Google Shape;177;p16"/>
          <p:cNvSpPr txBox="1"/>
          <p:nvPr>
            <p:ph idx="4294967295" type="body"/>
          </p:nvPr>
        </p:nvSpPr>
        <p:spPr>
          <a:xfrm>
            <a:off x="7111512" y="2336550"/>
            <a:ext cx="13155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lt1"/>
                </a:solidFill>
              </a:rPr>
              <a:t>15 mins</a:t>
            </a:r>
            <a:endParaRPr>
              <a:solidFill>
                <a:schemeClr val="lt1"/>
              </a:solidFill>
            </a:endParaRPr>
          </a:p>
        </p:txBody>
      </p:sp>
      <p:grpSp>
        <p:nvGrpSpPr>
          <p:cNvPr id="178" name="Google Shape;178;p16"/>
          <p:cNvGrpSpPr/>
          <p:nvPr/>
        </p:nvGrpSpPr>
        <p:grpSpPr>
          <a:xfrm>
            <a:off x="7669807" y="1610215"/>
            <a:ext cx="198900" cy="593656"/>
            <a:chOff x="3918084" y="1610215"/>
            <a:chExt cx="198900" cy="593656"/>
          </a:xfrm>
        </p:grpSpPr>
        <p:cxnSp>
          <p:nvCxnSpPr>
            <p:cNvPr id="179" name="Google Shape;179;p16"/>
            <p:cNvCxnSpPr/>
            <p:nvPr/>
          </p:nvCxnSpPr>
          <p:spPr>
            <a:xfrm>
              <a:off x="4017546" y="1649171"/>
              <a:ext cx="0" cy="554700"/>
            </a:xfrm>
            <a:prstGeom prst="straightConnector1">
              <a:avLst/>
            </a:prstGeom>
            <a:noFill/>
            <a:ln cap="flat" cmpd="sng" w="9525">
              <a:solidFill>
                <a:schemeClr val="dk2"/>
              </a:solidFill>
              <a:prstDash val="solid"/>
              <a:round/>
              <a:headEnd len="sm" w="sm" type="none"/>
              <a:tailEnd len="sm" w="sm" type="none"/>
            </a:ln>
          </p:spPr>
        </p:cxnSp>
        <p:sp>
          <p:nvSpPr>
            <p:cNvPr id="180" name="Google Shape;180;p16"/>
            <p:cNvSpPr/>
            <p:nvPr/>
          </p:nvSpPr>
          <p:spPr>
            <a:xfrm>
              <a:off x="3918084" y="1610215"/>
              <a:ext cx="198900" cy="198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 name="Google Shape;181;p16"/>
          <p:cNvSpPr txBox="1"/>
          <p:nvPr>
            <p:ph idx="4294967295" type="body"/>
          </p:nvPr>
        </p:nvSpPr>
        <p:spPr>
          <a:xfrm>
            <a:off x="6192175" y="288975"/>
            <a:ext cx="2951700" cy="992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Step 4: Use your notes to write a reflection, complete a comparison chart and supply a sample of your work.</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17"/>
          <p:cNvSpPr txBox="1"/>
          <p:nvPr>
            <p:ph type="title"/>
          </p:nvPr>
        </p:nvSpPr>
        <p:spPr>
          <a:xfrm>
            <a:off x="265500" y="1718250"/>
            <a:ext cx="4045200" cy="1707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Step 1: Interest Profiler</a:t>
            </a:r>
            <a:endParaRPr/>
          </a:p>
        </p:txBody>
      </p:sp>
      <p:sp>
        <p:nvSpPr>
          <p:cNvPr id="187" name="Google Shape;187;p17"/>
          <p:cNvSpPr txBox="1"/>
          <p:nvPr>
            <p:ph idx="2" type="body"/>
          </p:nvPr>
        </p:nvSpPr>
        <p:spPr>
          <a:xfrm>
            <a:off x="4572000" y="1077750"/>
            <a:ext cx="3676800" cy="2347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a:t>Key Words</a:t>
            </a:r>
            <a:endParaRPr b="1"/>
          </a:p>
          <a:p>
            <a:pPr indent="-311150" lvl="0" marL="457200" rtl="0" algn="l">
              <a:spcBef>
                <a:spcPts val="1600"/>
              </a:spcBef>
              <a:spcAft>
                <a:spcPts val="0"/>
              </a:spcAft>
              <a:buSzPts val="1300"/>
              <a:buChar char="●"/>
            </a:pPr>
            <a:r>
              <a:rPr lang="en"/>
              <a:t>Personal Interests</a:t>
            </a:r>
            <a:endParaRPr/>
          </a:p>
          <a:p>
            <a:pPr indent="-311150" lvl="0" marL="457200" rtl="0" algn="l">
              <a:spcBef>
                <a:spcPts val="1600"/>
              </a:spcBef>
              <a:spcAft>
                <a:spcPts val="0"/>
              </a:spcAft>
              <a:buSzPts val="1300"/>
              <a:buChar char="●"/>
            </a:pPr>
            <a:r>
              <a:rPr lang="en"/>
              <a:t>Skills</a:t>
            </a:r>
            <a:endParaRPr/>
          </a:p>
          <a:p>
            <a:pPr indent="-311150" lvl="0" marL="457200" rtl="0" algn="l">
              <a:spcBef>
                <a:spcPts val="1600"/>
              </a:spcBef>
              <a:spcAft>
                <a:spcPts val="0"/>
              </a:spcAft>
              <a:buSzPts val="1300"/>
              <a:buChar char="●"/>
            </a:pPr>
            <a:r>
              <a:rPr lang="en"/>
              <a:t>Strongest</a:t>
            </a:r>
            <a:endParaRPr/>
          </a:p>
          <a:p>
            <a:pPr indent="-311150" lvl="0" marL="457200" rtl="0" algn="l">
              <a:spcBef>
                <a:spcPts val="1600"/>
              </a:spcBef>
              <a:spcAft>
                <a:spcPts val="0"/>
              </a:spcAft>
              <a:buSzPts val="1300"/>
              <a:buChar char="●"/>
            </a:pPr>
            <a:r>
              <a:rPr lang="en"/>
              <a:t>Weakest</a:t>
            </a:r>
            <a:endParaRPr/>
          </a:p>
          <a:p>
            <a:pPr indent="-311150" lvl="0" marL="457200" rtl="0" algn="l">
              <a:spcBef>
                <a:spcPts val="1600"/>
              </a:spcBef>
              <a:spcAft>
                <a:spcPts val="0"/>
              </a:spcAft>
              <a:buSzPts val="1300"/>
              <a:buChar char="●"/>
            </a:pPr>
            <a:r>
              <a:rPr lang="en"/>
              <a:t>Career</a:t>
            </a:r>
            <a:endParaRPr/>
          </a:p>
          <a:p>
            <a:pPr indent="-311150" lvl="0" marL="457200" rtl="0" algn="l">
              <a:spcBef>
                <a:spcPts val="1600"/>
              </a:spcBef>
              <a:spcAft>
                <a:spcPts val="1600"/>
              </a:spcAft>
              <a:buSzPts val="1300"/>
              <a:buChar char="●"/>
            </a:pPr>
            <a:r>
              <a:rPr lang="en"/>
              <a:t>Asses/Assessment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the Quiz</a:t>
            </a:r>
            <a:endParaRPr/>
          </a:p>
        </p:txBody>
      </p:sp>
      <p:pic>
        <p:nvPicPr>
          <p:cNvPr id="193" name="Google Shape;193;p18"/>
          <p:cNvPicPr preferRelativeResize="0"/>
          <p:nvPr/>
        </p:nvPicPr>
        <p:blipFill>
          <a:blip r:embed="rId3">
            <a:alphaModFix/>
          </a:blip>
          <a:stretch>
            <a:fillRect/>
          </a:stretch>
        </p:blipFill>
        <p:spPr>
          <a:xfrm>
            <a:off x="1812100" y="1212550"/>
            <a:ext cx="5519791" cy="3530852"/>
          </a:xfrm>
          <a:prstGeom prst="rect">
            <a:avLst/>
          </a:prstGeom>
          <a:noFill/>
          <a:ln>
            <a:noFill/>
          </a:ln>
        </p:spPr>
      </p:pic>
      <p:sp>
        <p:nvSpPr>
          <p:cNvPr id="194" name="Google Shape;194;p18"/>
          <p:cNvSpPr txBox="1"/>
          <p:nvPr/>
        </p:nvSpPr>
        <p:spPr>
          <a:xfrm>
            <a:off x="288975" y="1754500"/>
            <a:ext cx="1316700" cy="30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Lato"/>
                <a:ea typeface="Lato"/>
                <a:cs typeface="Lato"/>
                <a:sym typeface="Lato"/>
              </a:rPr>
              <a:t>If you can, move through the quiz with your instructor.</a:t>
            </a:r>
            <a:endParaRPr sz="1800">
              <a:solidFill>
                <a:srgbClr val="FFFFFF"/>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Answer</a:t>
            </a:r>
            <a:endParaRPr/>
          </a:p>
        </p:txBody>
      </p:sp>
      <p:pic>
        <p:nvPicPr>
          <p:cNvPr id="200" name="Google Shape;200;p19"/>
          <p:cNvPicPr preferRelativeResize="0"/>
          <p:nvPr/>
        </p:nvPicPr>
        <p:blipFill>
          <a:blip r:embed="rId3">
            <a:alphaModFix/>
          </a:blip>
          <a:stretch>
            <a:fillRect/>
          </a:stretch>
        </p:blipFill>
        <p:spPr>
          <a:xfrm>
            <a:off x="1952475" y="1307850"/>
            <a:ext cx="5239050" cy="35308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Don’t Worry About It!</a:t>
            </a:r>
            <a:endParaRPr/>
          </a:p>
        </p:txBody>
      </p:sp>
      <p:pic>
        <p:nvPicPr>
          <p:cNvPr id="206" name="Google Shape;206;p20"/>
          <p:cNvPicPr preferRelativeResize="0"/>
          <p:nvPr/>
        </p:nvPicPr>
        <p:blipFill>
          <a:blip r:embed="rId3">
            <a:alphaModFix/>
          </a:blip>
          <a:stretch>
            <a:fillRect/>
          </a:stretch>
        </p:blipFill>
        <p:spPr>
          <a:xfrm>
            <a:off x="2261600" y="1307850"/>
            <a:ext cx="5110709" cy="35308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 A TEST</a:t>
            </a:r>
            <a:endParaRPr/>
          </a:p>
        </p:txBody>
      </p:sp>
      <p:pic>
        <p:nvPicPr>
          <p:cNvPr id="212" name="Google Shape;212;p21"/>
          <p:cNvPicPr preferRelativeResize="0"/>
          <p:nvPr/>
        </p:nvPicPr>
        <p:blipFill>
          <a:blip r:embed="rId3">
            <a:alphaModFix/>
          </a:blip>
          <a:stretch>
            <a:fillRect/>
          </a:stretch>
        </p:blipFill>
        <p:spPr>
          <a:xfrm>
            <a:off x="2381650" y="1307850"/>
            <a:ext cx="5260468" cy="3530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