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22"/>
  </p:notesMasterIdLst>
  <p:sldIdLst>
    <p:sldId id="256" r:id="rId2"/>
    <p:sldId id="257" r:id="rId3"/>
    <p:sldId id="273" r:id="rId4"/>
    <p:sldId id="259" r:id="rId5"/>
    <p:sldId id="260" r:id="rId6"/>
    <p:sldId id="261" r:id="rId7"/>
    <p:sldId id="274" r:id="rId8"/>
    <p:sldId id="277" r:id="rId9"/>
    <p:sldId id="262" r:id="rId10"/>
    <p:sldId id="263" r:id="rId11"/>
    <p:sldId id="264" r:id="rId12"/>
    <p:sldId id="278" r:id="rId13"/>
    <p:sldId id="279" r:id="rId14"/>
    <p:sldId id="265" r:id="rId15"/>
    <p:sldId id="266" r:id="rId16"/>
    <p:sldId id="267" r:id="rId17"/>
    <p:sldId id="280" r:id="rId18"/>
    <p:sldId id="281" r:id="rId19"/>
    <p:sldId id="283" r:id="rId20"/>
    <p:sldId id="282" r:id="rId21"/>
  </p:sldIdLst>
  <p:sldSz cx="12192000" cy="6858000"/>
  <p:notesSz cx="6858000" cy="9144000"/>
  <p:embeddedFontLst>
    <p:embeddedFont>
      <p:font typeface="Wingdings 3" panose="05040102010807070707" pitchFamily="18" charset="2"/>
      <p:regular r:id="rId23"/>
    </p:embeddedFont>
    <p:embeddedFont>
      <p:font typeface="Century Gothic" panose="020B0502020202020204" pitchFamily="34" charset="0"/>
      <p:regular r:id="rId24"/>
      <p:bold r:id="rId25"/>
      <p:italic r:id="rId26"/>
      <p:boldItalic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8" y="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658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4908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1089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529374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2792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3086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602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48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95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0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1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6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3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5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67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33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7.png"/><Relationship Id="rId5" Type="http://schemas.openxmlformats.org/officeDocument/2006/relationships/image" Target="../media/image8.jpg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7.png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 dirty="0"/>
              <a:t>Task 1 </a:t>
            </a:r>
            <a:r>
              <a:rPr lang="en-US" dirty="0" smtClean="0"/>
              <a:t>Practice Assessment </a:t>
            </a:r>
            <a:r>
              <a:rPr lang="en-US" dirty="0"/>
              <a:t>Materials</a:t>
            </a:r>
            <a:endParaRPr dirty="0"/>
          </a:p>
        </p:txBody>
      </p:sp>
      <p:sp>
        <p:nvSpPr>
          <p:cNvPr id="148" name="Google Shape;148;p19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dirty="0"/>
              <a:t>CONFIDENTIAL! DO NOT SHARE WITH STUDENTS UNTIL TESTING DAY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cenar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354" y="399855"/>
            <a:ext cx="672134" cy="672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 txBox="1"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b="1" dirty="0"/>
              <a:t>Erin:</a:t>
            </a:r>
            <a:r>
              <a:rPr lang="en-US" sz="3400" dirty="0"/>
              <a:t> Carla, I need you to stop what you’re </a:t>
            </a:r>
            <a:r>
              <a:rPr lang="en-US" sz="3400" dirty="0" smtClean="0"/>
              <a:t>doing</a:t>
            </a:r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dirty="0" smtClean="0"/>
              <a:t>  and </a:t>
            </a:r>
            <a:r>
              <a:rPr lang="en-US" sz="3400" dirty="0"/>
              <a:t>take care of this order, please. Do you </a:t>
            </a:r>
            <a:endParaRPr lang="en-US" sz="3400" dirty="0" smtClean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dirty="0" smtClean="0"/>
              <a:t>  have </a:t>
            </a:r>
            <a:r>
              <a:rPr lang="en-US" sz="3400" dirty="0"/>
              <a:t>any questions?</a:t>
            </a:r>
            <a:endParaRPr sz="34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b="1" dirty="0"/>
              <a:t>Carla:</a:t>
            </a:r>
            <a:r>
              <a:rPr lang="en-US" sz="3400" dirty="0"/>
              <a:t> What? But, I have to finish this task first.</a:t>
            </a:r>
            <a:endParaRPr sz="34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b="1" dirty="0"/>
              <a:t>Erin:</a:t>
            </a:r>
            <a:r>
              <a:rPr lang="en-US" sz="3400" dirty="0"/>
              <a:t> The order is more important. You can finish the task later.</a:t>
            </a:r>
            <a:endParaRPr sz="34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b="1" dirty="0"/>
              <a:t>Carla:</a:t>
            </a:r>
            <a:r>
              <a:rPr lang="en-US" sz="3400" dirty="0"/>
              <a:t> I don’t know. I really need to finish all of my work. I can’t stop.</a:t>
            </a:r>
            <a:endParaRPr sz="34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b="1" dirty="0"/>
              <a:t>Erin:</a:t>
            </a:r>
            <a:r>
              <a:rPr lang="en-US" sz="3400" dirty="0"/>
              <a:t> This order is very, very important. You need to listen to requests, and do this now.</a:t>
            </a:r>
            <a:endParaRPr sz="34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b="1" dirty="0"/>
              <a:t>Carla:</a:t>
            </a:r>
            <a:r>
              <a:rPr lang="en-US" sz="3400" dirty="0"/>
              <a:t> But, I was asked to finish this task. It is important too.</a:t>
            </a:r>
            <a:endParaRPr sz="34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400" b="1" dirty="0"/>
              <a:t>Erin:</a:t>
            </a:r>
            <a:r>
              <a:rPr lang="en-US" sz="3400" dirty="0"/>
              <a:t> Stop arguing please. Get the order done.</a:t>
            </a:r>
            <a:endParaRPr sz="3400" dirty="0"/>
          </a:p>
        </p:txBody>
      </p:sp>
      <p:pic>
        <p:nvPicPr>
          <p:cNvPr id="2" name="Scenar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781" y="404568"/>
            <a:ext cx="672134" cy="672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Which skill is missing?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9198474"/>
              </p:ext>
            </p:extLst>
          </p:nvPr>
        </p:nvGraphicFramePr>
        <p:xfrm>
          <a:off x="574674" y="1853248"/>
          <a:ext cx="10600443" cy="4333678"/>
        </p:xfrm>
        <a:graphic>
          <a:graphicData uri="http://schemas.openxmlformats.org/drawingml/2006/table">
            <a:tbl>
              <a:tblPr firstRow="1" firstCol="1" bandRow="1"/>
              <a:tblGrid>
                <a:gridCol w="606550">
                  <a:extLst>
                    <a:ext uri="{9D8B030D-6E8A-4147-A177-3AD203B41FA5}">
                      <a16:colId xmlns:a16="http://schemas.microsoft.com/office/drawing/2014/main" val="3733050440"/>
                    </a:ext>
                  </a:extLst>
                </a:gridCol>
                <a:gridCol w="2550909">
                  <a:extLst>
                    <a:ext uri="{9D8B030D-6E8A-4147-A177-3AD203B41FA5}">
                      <a16:colId xmlns:a16="http://schemas.microsoft.com/office/drawing/2014/main" val="87316474"/>
                    </a:ext>
                  </a:extLst>
                </a:gridCol>
                <a:gridCol w="7442984">
                  <a:extLst>
                    <a:ext uri="{9D8B030D-6E8A-4147-A177-3AD203B41FA5}">
                      <a16:colId xmlns:a16="http://schemas.microsoft.com/office/drawing/2014/main" val="1980815669"/>
                    </a:ext>
                  </a:extLst>
                </a:gridCol>
              </a:tblGrid>
              <a:tr h="4564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 skill is missing?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could this skill change the situation?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43020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878826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Flexibility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780695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55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601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could this skill change the situation? Discuss possible answers!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436417"/>
              </p:ext>
            </p:extLst>
          </p:nvPr>
        </p:nvGraphicFramePr>
        <p:xfrm>
          <a:off x="556819" y="2035402"/>
          <a:ext cx="10600443" cy="4308051"/>
        </p:xfrm>
        <a:graphic>
          <a:graphicData uri="http://schemas.openxmlformats.org/drawingml/2006/table">
            <a:tbl>
              <a:tblPr firstRow="1" firstCol="1" bandRow="1"/>
              <a:tblGrid>
                <a:gridCol w="606550">
                  <a:extLst>
                    <a:ext uri="{9D8B030D-6E8A-4147-A177-3AD203B41FA5}">
                      <a16:colId xmlns:a16="http://schemas.microsoft.com/office/drawing/2014/main" val="3733050440"/>
                    </a:ext>
                  </a:extLst>
                </a:gridCol>
                <a:gridCol w="2550909">
                  <a:extLst>
                    <a:ext uri="{9D8B030D-6E8A-4147-A177-3AD203B41FA5}">
                      <a16:colId xmlns:a16="http://schemas.microsoft.com/office/drawing/2014/main" val="87316474"/>
                    </a:ext>
                  </a:extLst>
                </a:gridCol>
                <a:gridCol w="7442984">
                  <a:extLst>
                    <a:ext uri="{9D8B030D-6E8A-4147-A177-3AD203B41FA5}">
                      <a16:colId xmlns:a16="http://schemas.microsoft.com/office/drawing/2014/main" val="1980815669"/>
                    </a:ext>
                  </a:extLst>
                </a:gridCol>
              </a:tblGrid>
              <a:tr h="430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 skill is missing?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could this skill change the situation?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43020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878826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Flexibility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780695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55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2016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/>
          <p:nvPr/>
        </p:nvSpPr>
        <p:spPr>
          <a:xfrm>
            <a:off x="0" y="2921169"/>
            <a:ext cx="12192000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Scenario 3</a:t>
            </a:r>
            <a:endParaRPr sz="60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cenar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641" y="409283"/>
            <a:ext cx="686274" cy="686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Salesman:</a:t>
            </a:r>
            <a:r>
              <a:rPr lang="en-US" sz="2900"/>
              <a:t> Hello, how can I help you?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Customer:</a:t>
            </a:r>
            <a:r>
              <a:rPr lang="en-US" sz="2900"/>
              <a:t> Hi. I am looking for a gift for my wife. It is 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/>
              <a:t>  our anniversary.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Salesman:</a:t>
            </a:r>
            <a:r>
              <a:rPr lang="en-US" sz="2900"/>
              <a:t> We have some great rings in stock. 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Customer:</a:t>
            </a:r>
            <a:r>
              <a:rPr lang="en-US" sz="2900"/>
              <a:t> I was thinking about a necklace.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Salesman:</a:t>
            </a:r>
            <a:r>
              <a:rPr lang="en-US" sz="2900"/>
              <a:t> You don’t want a necklace, the rings are better. And on sale!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Customer:</a:t>
            </a:r>
            <a:r>
              <a:rPr lang="en-US" sz="2900"/>
              <a:t> They look very nice, but my wife has been talking about a new necklace for months. I think that is what she wants.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Salesman:</a:t>
            </a:r>
            <a:r>
              <a:rPr lang="en-US" sz="2900"/>
              <a:t> No one knows what they want. Look at this diamond ring. You should buy it. Your wife will be very happy.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Customer:</a:t>
            </a:r>
            <a:r>
              <a:rPr lang="en-US" sz="2900"/>
              <a:t> I don’t think you’re listening to me. No rings. Just a necklace please.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Salesman:</a:t>
            </a:r>
            <a:r>
              <a:rPr lang="en-US" sz="2900"/>
              <a:t> Okay, okay. I’ll sell you the ring for 50% off!</a:t>
            </a:r>
            <a:endParaRPr sz="290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900" b="1"/>
              <a:t>Customer:</a:t>
            </a:r>
            <a:r>
              <a:rPr lang="en-US" sz="2900"/>
              <a:t> I think I’m going to go.</a:t>
            </a:r>
            <a:endParaRPr sz="2900"/>
          </a:p>
        </p:txBody>
      </p:sp>
      <p:pic>
        <p:nvPicPr>
          <p:cNvPr id="2" name="Scenar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641" y="409283"/>
            <a:ext cx="686274" cy="686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Which skill is missing?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9750729"/>
              </p:ext>
            </p:extLst>
          </p:nvPr>
        </p:nvGraphicFramePr>
        <p:xfrm>
          <a:off x="574674" y="1853248"/>
          <a:ext cx="10600443" cy="4941183"/>
        </p:xfrm>
        <a:graphic>
          <a:graphicData uri="http://schemas.openxmlformats.org/drawingml/2006/table">
            <a:tbl>
              <a:tblPr firstRow="1" firstCol="1" bandRow="1"/>
              <a:tblGrid>
                <a:gridCol w="606550">
                  <a:extLst>
                    <a:ext uri="{9D8B030D-6E8A-4147-A177-3AD203B41FA5}">
                      <a16:colId xmlns:a16="http://schemas.microsoft.com/office/drawing/2014/main" val="3733050440"/>
                    </a:ext>
                  </a:extLst>
                </a:gridCol>
                <a:gridCol w="2550909">
                  <a:extLst>
                    <a:ext uri="{9D8B030D-6E8A-4147-A177-3AD203B41FA5}">
                      <a16:colId xmlns:a16="http://schemas.microsoft.com/office/drawing/2014/main" val="87316474"/>
                    </a:ext>
                  </a:extLst>
                </a:gridCol>
                <a:gridCol w="7442984">
                  <a:extLst>
                    <a:ext uri="{9D8B030D-6E8A-4147-A177-3AD203B41FA5}">
                      <a16:colId xmlns:a16="http://schemas.microsoft.com/office/drawing/2014/main" val="1980815669"/>
                    </a:ext>
                  </a:extLst>
                </a:gridCol>
              </a:tblGrid>
              <a:tr h="4564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 skill is missing?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could this skill change the situation?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43020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878826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Flexibility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780695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Responds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customer’s needs</a:t>
                      </a:r>
                      <a:endParaRPr lang="en-US" sz="28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55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513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could this skill change the situation? Discuss possible answers!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011105"/>
              </p:ext>
            </p:extLst>
          </p:nvPr>
        </p:nvGraphicFramePr>
        <p:xfrm>
          <a:off x="556819" y="2035402"/>
          <a:ext cx="10600443" cy="4736169"/>
        </p:xfrm>
        <a:graphic>
          <a:graphicData uri="http://schemas.openxmlformats.org/drawingml/2006/table">
            <a:tbl>
              <a:tblPr firstRow="1" firstCol="1" bandRow="1"/>
              <a:tblGrid>
                <a:gridCol w="606550">
                  <a:extLst>
                    <a:ext uri="{9D8B030D-6E8A-4147-A177-3AD203B41FA5}">
                      <a16:colId xmlns:a16="http://schemas.microsoft.com/office/drawing/2014/main" val="3733050440"/>
                    </a:ext>
                  </a:extLst>
                </a:gridCol>
                <a:gridCol w="2550909">
                  <a:extLst>
                    <a:ext uri="{9D8B030D-6E8A-4147-A177-3AD203B41FA5}">
                      <a16:colId xmlns:a16="http://schemas.microsoft.com/office/drawing/2014/main" val="87316474"/>
                    </a:ext>
                  </a:extLst>
                </a:gridCol>
                <a:gridCol w="7442984">
                  <a:extLst>
                    <a:ext uri="{9D8B030D-6E8A-4147-A177-3AD203B41FA5}">
                      <a16:colId xmlns:a16="http://schemas.microsoft.com/office/drawing/2014/main" val="1980815669"/>
                    </a:ext>
                  </a:extLst>
                </a:gridCol>
              </a:tblGrid>
              <a:tr h="430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 skill is missing?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could this skill change the situation?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43020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878826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Flexibility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780695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Responds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customer’s needs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55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656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/>
          <p:nvPr/>
        </p:nvSpPr>
        <p:spPr>
          <a:xfrm>
            <a:off x="0" y="2921169"/>
            <a:ext cx="12192000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smtClean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Next Slide for Instructor Only</a:t>
            </a:r>
            <a:endParaRPr sz="6000" b="0" i="0" u="none" strike="noStrike" cap="none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0012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How to Administer Assessment</a:t>
            </a:r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idx="1"/>
          </p:nvPr>
        </p:nvSpPr>
        <p:spPr>
          <a:xfrm>
            <a:off x="343725" y="1571625"/>
            <a:ext cx="11185200" cy="46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93700" algn="l" rtl="0"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en-US" sz="2800"/>
              <a:t>Students must identify the missing skill based on each scenario, and then describe how learning that skill could change the situation</a:t>
            </a:r>
            <a:endParaRPr sz="2800"/>
          </a:p>
          <a:p>
            <a:pPr marL="742950" lvl="1" indent="-3365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600"/>
              <a:t>Pictures, audio file, and dialog will show workers/students/etc that are not acting appropriately in their environment</a:t>
            </a:r>
            <a:endParaRPr sz="2600"/>
          </a:p>
          <a:p>
            <a:pPr marL="742950" lvl="1" indent="-3365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600"/>
              <a:t>Students will look at each picture, listen to the audio file of the dialog, and read the dialog.</a:t>
            </a:r>
            <a:endParaRPr sz="2600"/>
          </a:p>
          <a:p>
            <a:pPr marL="742950" lvl="1" indent="-3365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US" sz="2600"/>
              <a:t>Student will then have to:</a:t>
            </a:r>
            <a:endParaRPr sz="2600"/>
          </a:p>
          <a:p>
            <a:pPr marL="1371600" lvl="2" indent="-508000" algn="l" rtl="0">
              <a:spcBef>
                <a:spcPts val="1000"/>
              </a:spcBef>
              <a:spcAft>
                <a:spcPts val="0"/>
              </a:spcAft>
              <a:buSzPts val="2080"/>
              <a:buFont typeface="Century Gothic"/>
              <a:buAutoNum type="arabicPeriod"/>
            </a:pPr>
            <a:r>
              <a:rPr lang="en-US" sz="2400"/>
              <a:t>Provide the name of the skill that is missing</a:t>
            </a:r>
            <a:endParaRPr sz="2400"/>
          </a:p>
          <a:p>
            <a:pPr marL="1371600" lvl="2" indent="-508000" algn="l" rtl="0">
              <a:spcBef>
                <a:spcPts val="1000"/>
              </a:spcBef>
              <a:spcAft>
                <a:spcPts val="0"/>
              </a:spcAft>
              <a:buSzPts val="2080"/>
              <a:buFont typeface="Century Gothic"/>
              <a:buAutoNum type="arabicPeriod"/>
            </a:pPr>
            <a:r>
              <a:rPr lang="en-US" sz="2400"/>
              <a:t>Explain how the scenario could change if the individual learned that skill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the following soft skills: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Negotiates to resolve conflict</a:t>
            </a:r>
          </a:p>
          <a:p>
            <a:r>
              <a:rPr lang="en-US" sz="2800" dirty="0" smtClean="0"/>
              <a:t>Working cooperatively</a:t>
            </a:r>
          </a:p>
          <a:p>
            <a:r>
              <a:rPr lang="en-US" sz="2800" dirty="0" smtClean="0"/>
              <a:t>Contributing to group with ideas</a:t>
            </a:r>
          </a:p>
          <a:p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Your students will need to know these for the official assessment test, as well as the 3 skills you went over today.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2807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practice test only has Scenarios 1, 2, and 3 available.</a:t>
            </a:r>
          </a:p>
          <a:p>
            <a:pPr lvl="1"/>
            <a:r>
              <a:rPr lang="en-US" dirty="0" smtClean="0"/>
              <a:t>These, as well as 3 more scenarios, will be on the official test.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777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/>
          <p:nvPr/>
        </p:nvSpPr>
        <p:spPr>
          <a:xfrm>
            <a:off x="0" y="2921169"/>
            <a:ext cx="12192000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Scenario 1</a:t>
            </a:r>
            <a:endParaRPr sz="60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pic>
        <p:nvPicPr>
          <p:cNvPr id="172" name="Google Shape;17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16950"/>
            <a:ext cx="1213207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cenar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461" y="413994"/>
            <a:ext cx="692869" cy="692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b="1" dirty="0"/>
              <a:t>Maria:</a:t>
            </a:r>
            <a:r>
              <a:rPr lang="en-US" sz="3000" dirty="0"/>
              <a:t> There you are! We are short staffed, and we </a:t>
            </a: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dirty="0"/>
              <a:t>  have a lot of patients.</a:t>
            </a: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b="1" dirty="0"/>
              <a:t>Daniel:</a:t>
            </a:r>
            <a:r>
              <a:rPr lang="en-US" sz="3000" dirty="0"/>
              <a:t> I’m sorry.</a:t>
            </a: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b="1" dirty="0"/>
              <a:t>Maria:</a:t>
            </a:r>
            <a:r>
              <a:rPr lang="en-US" sz="3000" dirty="0"/>
              <a:t> You are late every shift. This is very unprofessional. We need you here on time.</a:t>
            </a: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b="1" dirty="0"/>
              <a:t>Daniel:</a:t>
            </a:r>
            <a:r>
              <a:rPr lang="en-US" sz="3000" dirty="0"/>
              <a:t> What’s the big deal? I come to work everyday. I do my job.</a:t>
            </a: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b="1" dirty="0"/>
              <a:t>Maria:</a:t>
            </a:r>
            <a:r>
              <a:rPr lang="en-US" sz="3000" dirty="0"/>
              <a:t> We expect you to be here on time. There are other nurses here that are working very hard and need you here to help them.</a:t>
            </a: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b="1" dirty="0"/>
              <a:t>Daniel:</a:t>
            </a:r>
            <a:r>
              <a:rPr lang="en-US" sz="3000" dirty="0"/>
              <a:t> They can take care of themselves.</a:t>
            </a:r>
            <a:endParaRPr sz="3000" dirty="0"/>
          </a:p>
          <a:p>
            <a:pPr marL="342900" lvl="0" indent="-24130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000" b="1" dirty="0"/>
              <a:t>Maria:</a:t>
            </a:r>
            <a:r>
              <a:rPr lang="en-US" sz="3000" dirty="0"/>
              <a:t> We need you here to make sure we have enough people at the hospital and our patients are safe and cared for.</a:t>
            </a:r>
            <a:endParaRPr sz="3000" dirty="0"/>
          </a:p>
        </p:txBody>
      </p:sp>
      <p:pic>
        <p:nvPicPr>
          <p:cNvPr id="3" name="Scenar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928" y="352720"/>
            <a:ext cx="709841" cy="709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Which skill is missing?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487155"/>
              </p:ext>
            </p:extLst>
          </p:nvPr>
        </p:nvGraphicFramePr>
        <p:xfrm>
          <a:off x="574674" y="1853248"/>
          <a:ext cx="10600443" cy="4333678"/>
        </p:xfrm>
        <a:graphic>
          <a:graphicData uri="http://schemas.openxmlformats.org/drawingml/2006/table">
            <a:tbl>
              <a:tblPr firstRow="1" firstCol="1" bandRow="1"/>
              <a:tblGrid>
                <a:gridCol w="606550">
                  <a:extLst>
                    <a:ext uri="{9D8B030D-6E8A-4147-A177-3AD203B41FA5}">
                      <a16:colId xmlns:a16="http://schemas.microsoft.com/office/drawing/2014/main" val="3733050440"/>
                    </a:ext>
                  </a:extLst>
                </a:gridCol>
                <a:gridCol w="2550909">
                  <a:extLst>
                    <a:ext uri="{9D8B030D-6E8A-4147-A177-3AD203B41FA5}">
                      <a16:colId xmlns:a16="http://schemas.microsoft.com/office/drawing/2014/main" val="87316474"/>
                    </a:ext>
                  </a:extLst>
                </a:gridCol>
                <a:gridCol w="7442984">
                  <a:extLst>
                    <a:ext uri="{9D8B030D-6E8A-4147-A177-3AD203B41FA5}">
                      <a16:colId xmlns:a16="http://schemas.microsoft.com/office/drawing/2014/main" val="1980815669"/>
                    </a:ext>
                  </a:extLst>
                </a:gridCol>
              </a:tblGrid>
              <a:tr h="4564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 skill is missing?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could this skill change the situation?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43020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878826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780695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55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328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could this skill change the situation? Discuss possible answers!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1890826"/>
              </p:ext>
            </p:extLst>
          </p:nvPr>
        </p:nvGraphicFramePr>
        <p:xfrm>
          <a:off x="556819" y="2035402"/>
          <a:ext cx="10600443" cy="4308051"/>
        </p:xfrm>
        <a:graphic>
          <a:graphicData uri="http://schemas.openxmlformats.org/drawingml/2006/table">
            <a:tbl>
              <a:tblPr firstRow="1" firstCol="1" bandRow="1"/>
              <a:tblGrid>
                <a:gridCol w="606550">
                  <a:extLst>
                    <a:ext uri="{9D8B030D-6E8A-4147-A177-3AD203B41FA5}">
                      <a16:colId xmlns:a16="http://schemas.microsoft.com/office/drawing/2014/main" val="3733050440"/>
                    </a:ext>
                  </a:extLst>
                </a:gridCol>
                <a:gridCol w="2550909">
                  <a:extLst>
                    <a:ext uri="{9D8B030D-6E8A-4147-A177-3AD203B41FA5}">
                      <a16:colId xmlns:a16="http://schemas.microsoft.com/office/drawing/2014/main" val="87316474"/>
                    </a:ext>
                  </a:extLst>
                </a:gridCol>
                <a:gridCol w="7442984">
                  <a:extLst>
                    <a:ext uri="{9D8B030D-6E8A-4147-A177-3AD203B41FA5}">
                      <a16:colId xmlns:a16="http://schemas.microsoft.com/office/drawing/2014/main" val="1980815669"/>
                    </a:ext>
                  </a:extLst>
                </a:gridCol>
              </a:tblGrid>
              <a:tr h="430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 skill is missing?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could this skill change the situation?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43020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Responsibility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878826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780695"/>
                  </a:ext>
                </a:extLst>
              </a:tr>
              <a:tr h="1292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55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664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/>
        </p:nvSpPr>
        <p:spPr>
          <a:xfrm>
            <a:off x="0" y="2921169"/>
            <a:ext cx="12192000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Scenario 2</a:t>
            </a:r>
            <a:endParaRPr sz="60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76</TotalTime>
  <Words>755</Words>
  <Application>Microsoft Office PowerPoint</Application>
  <PresentationFormat>Widescreen</PresentationFormat>
  <Paragraphs>167</Paragraphs>
  <Slides>20</Slides>
  <Notes>12</Notes>
  <HiddenSlides>0</HiddenSlides>
  <MMClips>6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Wingdings 3</vt:lpstr>
      <vt:lpstr>Century Gothic</vt:lpstr>
      <vt:lpstr>Calibri</vt:lpstr>
      <vt:lpstr>Times New Roman</vt:lpstr>
      <vt:lpstr>Arial</vt:lpstr>
      <vt:lpstr>Ion</vt:lpstr>
      <vt:lpstr>Task 1 Practice Assessment Materials</vt:lpstr>
      <vt:lpstr>How to Administer Assessment</vt:lpstr>
      <vt:lpstr>Note</vt:lpstr>
      <vt:lpstr>PowerPoint Presentation</vt:lpstr>
      <vt:lpstr>PowerPoint Presentation</vt:lpstr>
      <vt:lpstr>PowerPoint Presentation</vt:lpstr>
      <vt:lpstr>Which skill is missing?</vt:lpstr>
      <vt:lpstr>How could this skill change the situation? Discuss possible answers!</vt:lpstr>
      <vt:lpstr>PowerPoint Presentation</vt:lpstr>
      <vt:lpstr>PowerPoint Presentation</vt:lpstr>
      <vt:lpstr>PowerPoint Presentation</vt:lpstr>
      <vt:lpstr>Which skill is missing?</vt:lpstr>
      <vt:lpstr>How could this skill change the situation? Discuss possible answers!</vt:lpstr>
      <vt:lpstr>PowerPoint Presentation</vt:lpstr>
      <vt:lpstr>PowerPoint Presentation</vt:lpstr>
      <vt:lpstr>PowerPoint Presentation</vt:lpstr>
      <vt:lpstr>Which skill is missing?</vt:lpstr>
      <vt:lpstr>How could this skill change the situation? Discuss possible answers!</vt:lpstr>
      <vt:lpstr>PowerPoint Presentation</vt:lpstr>
      <vt:lpstr>Review the following soft skills: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1 Assessment Materials</dc:title>
  <dc:creator>noncredit</dc:creator>
  <cp:lastModifiedBy>Sonia Nelson</cp:lastModifiedBy>
  <cp:revision>10</cp:revision>
  <dcterms:modified xsi:type="dcterms:W3CDTF">2021-01-14T01:52:37Z</dcterms:modified>
</cp:coreProperties>
</file>