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257" r:id="rId3"/>
    <p:sldId id="286" r:id="rId4"/>
    <p:sldId id="280" r:id="rId5"/>
    <p:sldId id="288" r:id="rId6"/>
    <p:sldId id="289" r:id="rId7"/>
    <p:sldId id="290" r:id="rId8"/>
    <p:sldId id="291" r:id="rId9"/>
    <p:sldId id="292" r:id="rId10"/>
    <p:sldId id="260" r:id="rId11"/>
    <p:sldId id="283" r:id="rId12"/>
    <p:sldId id="285" r:id="rId13"/>
    <p:sldId id="284" r:id="rId14"/>
    <p:sldId id="281" r:id="rId15"/>
    <p:sldId id="261" r:id="rId16"/>
    <p:sldId id="262" r:id="rId17"/>
    <p:sldId id="278" r:id="rId18"/>
    <p:sldId id="279" r:id="rId19"/>
    <p:sldId id="263" r:id="rId20"/>
    <p:sldId id="294" r:id="rId21"/>
    <p:sldId id="264" r:id="rId22"/>
    <p:sldId id="269" r:id="rId23"/>
    <p:sldId id="293" r:id="rId24"/>
    <p:sldId id="277" r:id="rId25"/>
    <p:sldId id="274" r:id="rId26"/>
    <p:sldId id="287" r:id="rId27"/>
    <p:sldId id="258" r:id="rId28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CCC1-67ED-4EDD-BE6D-432DBB69E763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37063"/>
            <a:ext cx="5556250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FFA6-4DEA-49EA-98BF-5BB607E4A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FFA6-4DEA-49EA-98BF-5BB607E4A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FFA6-4DEA-49EA-98BF-5BB607E4A5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6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4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5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2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9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1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5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9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7C2614-C24F-4308-8AE8-495AB4D8E1DB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CE2BD05-4FA6-4682-B5E2-1B3A4969EE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13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22" y="738495"/>
            <a:ext cx="9144000" cy="15367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Mt. San Jacinto Community College District</a:t>
            </a:r>
            <a:br>
              <a:rPr lang="en-US" sz="2600" b="1" dirty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adopted Budget presentation</a:t>
            </a:r>
            <a:br>
              <a:rPr lang="en-US" sz="2600" b="1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</a:br>
            <a:r>
              <a:rPr lang="en-US" sz="2600" b="1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2016-2017 </a:t>
            </a:r>
            <a:endParaRPr lang="en-US" sz="2600" b="1" dirty="0">
              <a:solidFill>
                <a:schemeClr val="tx1"/>
              </a:solidFill>
              <a:latin typeface="+mn-lt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0" y="4840046"/>
            <a:ext cx="4178753" cy="1498721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800" cap="none" dirty="0" smtClean="0">
                <a:solidFill>
                  <a:schemeClr val="bg1"/>
                </a:solidFill>
                <a:cs typeface="Aparajita" panose="020B0604020202020204" pitchFamily="34" charset="0"/>
              </a:rPr>
              <a:t>Board of Trustees Meeting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800" cap="none" dirty="0" smtClean="0">
                <a:solidFill>
                  <a:schemeClr val="bg1"/>
                </a:solidFill>
                <a:cs typeface="Aparajita" panose="020B0604020202020204" pitchFamily="34" charset="0"/>
              </a:rPr>
              <a:t>September 8, 2016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800" cap="none" dirty="0" smtClean="0">
              <a:solidFill>
                <a:schemeClr val="bg1"/>
              </a:solidFill>
              <a:cs typeface="Aparajita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800" u="sng" cap="none" dirty="0">
              <a:solidFill>
                <a:schemeClr val="bg1"/>
              </a:solidFill>
              <a:cs typeface="Aparajita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800" cap="none" dirty="0">
              <a:solidFill>
                <a:schemeClr val="bg1"/>
              </a:solidFill>
              <a:cs typeface="Aparajita" panose="020B0604020202020204" pitchFamily="34" charset="0"/>
            </a:endParaRPr>
          </a:p>
        </p:txBody>
      </p:sp>
      <p:pic>
        <p:nvPicPr>
          <p:cNvPr id="12" name="Picture 11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557" y="5276007"/>
            <a:ext cx="2061717" cy="94040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69338" y="2785538"/>
            <a:ext cx="8261968" cy="0"/>
          </a:xfrm>
          <a:prstGeom prst="line">
            <a:avLst/>
          </a:prstGeom>
          <a:ln w="76200"/>
          <a:effectLst>
            <a:glow rad="635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2567" r="51759" b="25211"/>
          <a:stretch/>
        </p:blipFill>
        <p:spPr>
          <a:xfrm>
            <a:off x="4371002" y="2843863"/>
            <a:ext cx="2041789" cy="18015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16759" r="16549" b="30002"/>
          <a:stretch/>
        </p:blipFill>
        <p:spPr>
          <a:xfrm>
            <a:off x="6018601" y="2785538"/>
            <a:ext cx="2783513" cy="18597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9505" r="28904" b="18889"/>
          <a:stretch/>
        </p:blipFill>
        <p:spPr>
          <a:xfrm>
            <a:off x="1680571" y="2843863"/>
            <a:ext cx="2937722" cy="180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26914" r="33974" b="24568"/>
          <a:stretch/>
        </p:blipFill>
        <p:spPr>
          <a:xfrm>
            <a:off x="356466" y="2905889"/>
            <a:ext cx="1687356" cy="17394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87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20" y="582678"/>
            <a:ext cx="7989752" cy="1083329"/>
          </a:xfrm>
        </p:spPr>
        <p:txBody>
          <a:bodyPr>
            <a:normAutofit/>
          </a:bodyPr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Ballot Measures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1101"/>
            <a:ext cx="7844480" cy="4457567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Proposition 55 - </a:t>
            </a:r>
            <a:r>
              <a:rPr lang="en-US" sz="2000" dirty="0">
                <a:solidFill>
                  <a:schemeClr val="tx1"/>
                </a:solidFill>
              </a:rPr>
              <a:t>Tax Extension to Fund Education </a:t>
            </a:r>
            <a:r>
              <a:rPr lang="en-US" sz="2000" dirty="0" smtClean="0">
                <a:solidFill>
                  <a:schemeClr val="tx1"/>
                </a:solidFill>
              </a:rPr>
              <a:t>&amp; Healthcare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chemeClr val="tx1"/>
                </a:solidFill>
              </a:rPr>
              <a:t>Extends by </a:t>
            </a:r>
            <a:r>
              <a:rPr lang="en-US" sz="2000" dirty="0" smtClean="0">
                <a:solidFill>
                  <a:schemeClr val="tx1"/>
                </a:solidFill>
              </a:rPr>
              <a:t>twelve (12) </a:t>
            </a:r>
            <a:r>
              <a:rPr lang="en-US" sz="2000" dirty="0">
                <a:solidFill>
                  <a:schemeClr val="tx1"/>
                </a:solidFill>
              </a:rPr>
              <a:t>years the temporary personal income tax increases enacted in 2012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Earnings </a:t>
            </a:r>
            <a:r>
              <a:rPr lang="en-US" sz="1800" dirty="0">
                <a:solidFill>
                  <a:schemeClr val="tx1"/>
                </a:solidFill>
              </a:rPr>
              <a:t>over $250,000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single </a:t>
            </a:r>
            <a:r>
              <a:rPr lang="en-US" sz="1800" dirty="0" smtClean="0">
                <a:solidFill>
                  <a:schemeClr val="tx1"/>
                </a:solidFill>
              </a:rPr>
              <a:t>filers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Earnings over </a:t>
            </a:r>
            <a:r>
              <a:rPr lang="en-US" sz="1800" dirty="0">
                <a:solidFill>
                  <a:schemeClr val="tx1"/>
                </a:solidFill>
              </a:rPr>
              <a:t>$500,000 for joint </a:t>
            </a:r>
            <a:r>
              <a:rPr lang="en-US" sz="1800" dirty="0" smtClean="0">
                <a:solidFill>
                  <a:schemeClr val="tx1"/>
                </a:solidFill>
              </a:rPr>
              <a:t>filers</a:t>
            </a:r>
          </a:p>
          <a:p>
            <a:pPr lvl="1">
              <a:buClr>
                <a:srgbClr val="C00000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Earnings over </a:t>
            </a:r>
            <a:r>
              <a:rPr lang="en-US" sz="1800" dirty="0">
                <a:solidFill>
                  <a:schemeClr val="tx1"/>
                </a:solidFill>
              </a:rPr>
              <a:t>$340,000 for heads of </a:t>
            </a:r>
            <a:r>
              <a:rPr lang="en-US" sz="1800" dirty="0" smtClean="0">
                <a:solidFill>
                  <a:schemeClr val="tx1"/>
                </a:solidFill>
              </a:rPr>
              <a:t>household</a:t>
            </a: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Allocates tax </a:t>
            </a:r>
            <a:r>
              <a:rPr lang="en-US" sz="2000" dirty="0">
                <a:solidFill>
                  <a:schemeClr val="tx1"/>
                </a:solidFill>
              </a:rPr>
              <a:t>revenues 89% to K-12 schools and 11% to California Community Colleges.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Allocates </a:t>
            </a:r>
            <a:r>
              <a:rPr lang="en-US" sz="2000" dirty="0">
                <a:solidFill>
                  <a:schemeClr val="tx1"/>
                </a:solidFill>
              </a:rPr>
              <a:t>up to $2 billion per year in certain years for healthcare programs</a:t>
            </a:r>
            <a:r>
              <a:rPr lang="en-US" sz="2000" dirty="0"/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284" y="6167795"/>
            <a:ext cx="1378232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42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2858773"/>
            <a:ext cx="7989751" cy="1504844"/>
          </a:xfrm>
        </p:spPr>
        <p:txBody>
          <a:bodyPr/>
          <a:lstStyle/>
          <a:p>
            <a:r>
              <a:rPr lang="en-US" dirty="0" smtClean="0"/>
              <a:t>2016-2017 advanced apportionment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2016-2017 Adopted budget </a:t>
            </a:r>
          </a:p>
          <a:p>
            <a:r>
              <a:rPr lang="en-US" dirty="0" smtClean="0"/>
              <a:t>September 8, 2016</a:t>
            </a:r>
            <a:endParaRPr lang="en-US" dirty="0"/>
          </a:p>
        </p:txBody>
      </p:sp>
      <p:pic>
        <p:nvPicPr>
          <p:cNvPr id="6" name="Picture 5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712" y="4428821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54113" y="687388"/>
            <a:ext cx="7989887" cy="1082675"/>
          </a:xfrm>
        </p:spPr>
        <p:txBody>
          <a:bodyPr/>
          <a:lstStyle/>
          <a:p>
            <a:r>
              <a:rPr lang="en-US" dirty="0" smtClean="0"/>
              <a:t>2016-2017 Adopted Budget </a:t>
            </a:r>
            <a:br>
              <a:rPr lang="en-US" dirty="0" smtClean="0"/>
            </a:br>
            <a:r>
              <a:rPr lang="en-US" dirty="0" smtClean="0"/>
              <a:t>Advanced Principal Apportionment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34" y="590719"/>
            <a:ext cx="8414593" cy="6267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228725"/>
            <a:ext cx="146465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 FTES</a:t>
            </a:r>
          </a:p>
          <a:p>
            <a:pPr algn="r"/>
            <a:r>
              <a:rPr lang="en-US" dirty="0" smtClean="0"/>
              <a:t>11,200.750</a:t>
            </a:r>
          </a:p>
          <a:p>
            <a:pPr algn="r"/>
            <a:r>
              <a:rPr lang="en-US" dirty="0" smtClean="0"/>
              <a:t>466.010</a:t>
            </a:r>
          </a:p>
          <a:p>
            <a:pPr algn="r"/>
            <a:r>
              <a:rPr lang="en-US" u="sng" dirty="0" smtClean="0"/>
              <a:t>185.880</a:t>
            </a:r>
          </a:p>
          <a:p>
            <a:pPr algn="r"/>
            <a:r>
              <a:rPr lang="en-US" dirty="0" smtClean="0"/>
              <a:t>11,852.640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6726" y="1228725"/>
            <a:ext cx="146465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Growth FTES</a:t>
            </a:r>
          </a:p>
          <a:p>
            <a:pPr algn="r"/>
            <a:r>
              <a:rPr lang="en-US" dirty="0" smtClean="0"/>
              <a:t>756.348</a:t>
            </a:r>
          </a:p>
          <a:p>
            <a:pPr algn="r"/>
            <a:r>
              <a:rPr lang="en-US" dirty="0" smtClean="0"/>
              <a:t>31.467</a:t>
            </a:r>
          </a:p>
          <a:p>
            <a:pPr algn="r"/>
            <a:r>
              <a:rPr lang="en-US" u="sng" dirty="0" smtClean="0"/>
              <a:t>12.552</a:t>
            </a:r>
          </a:p>
          <a:p>
            <a:pPr algn="r"/>
            <a:r>
              <a:rPr lang="en-US" dirty="0" smtClean="0"/>
              <a:t>800.368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6846" y="989569"/>
            <a:ext cx="146465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Funded/ Actual FTES</a:t>
            </a:r>
          </a:p>
          <a:p>
            <a:pPr algn="r"/>
            <a:r>
              <a:rPr lang="en-US" dirty="0" smtClean="0"/>
              <a:t>11,957.098</a:t>
            </a:r>
          </a:p>
          <a:p>
            <a:pPr algn="r"/>
            <a:r>
              <a:rPr lang="en-US" dirty="0" smtClean="0"/>
              <a:t>497.478</a:t>
            </a:r>
          </a:p>
          <a:p>
            <a:pPr algn="r"/>
            <a:r>
              <a:rPr lang="en-US" u="sng" dirty="0" smtClean="0"/>
              <a:t>198.432</a:t>
            </a:r>
          </a:p>
          <a:p>
            <a:pPr algn="r"/>
            <a:r>
              <a:rPr lang="en-US" dirty="0" smtClean="0"/>
              <a:t>12,653.008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8660" y="5621352"/>
            <a:ext cx="33291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A. Growth Rate                 6.75%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659" y="5240417"/>
            <a:ext cx="33291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Budgeted Growth Rate -       4%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87667" y="5721070"/>
            <a:ext cx="534075" cy="129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90135" y="3478029"/>
            <a:ext cx="3920490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VII Total Computational Revenue:    $69,208,260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0135" y="3914834"/>
            <a:ext cx="3920490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A1-Property Taxes                              $26,216,088</a:t>
            </a:r>
          </a:p>
          <a:p>
            <a:pPr algn="r"/>
            <a:endParaRPr lang="en-US" sz="800" dirty="0"/>
          </a:p>
          <a:p>
            <a:pPr algn="r"/>
            <a:r>
              <a:rPr lang="en-US" sz="1400" dirty="0" smtClean="0"/>
              <a:t>B-Student Enrollment Fees                 $3,319,373</a:t>
            </a:r>
          </a:p>
          <a:p>
            <a:pPr algn="r"/>
            <a:r>
              <a:rPr lang="en-US" sz="1400" dirty="0" smtClean="0"/>
              <a:t>C-State </a:t>
            </a:r>
            <a:r>
              <a:rPr lang="en-US" sz="1400" dirty="0"/>
              <a:t>G</a:t>
            </a:r>
            <a:r>
              <a:rPr lang="en-US" sz="1400" dirty="0" smtClean="0"/>
              <a:t>eneral Apportionment       $28,502,612</a:t>
            </a:r>
            <a:endParaRPr lang="en-US" sz="1400" dirty="0"/>
          </a:p>
          <a:p>
            <a:pPr algn="r"/>
            <a:r>
              <a:rPr lang="en-US" sz="1400" u="sng" dirty="0" smtClean="0"/>
              <a:t>D-Estimated EPA                                $10,017,557</a:t>
            </a:r>
          </a:p>
          <a:p>
            <a:pPr algn="r"/>
            <a:r>
              <a:rPr lang="en-US" sz="1600" b="1" dirty="0" smtClean="0"/>
              <a:t>Available Revenue               $68,718,284</a:t>
            </a:r>
          </a:p>
          <a:p>
            <a:pPr algn="r"/>
            <a:r>
              <a:rPr lang="en-US" sz="1400" dirty="0" smtClean="0"/>
              <a:t>E-Revenue Shortfall                                 $489,976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703618" y="4988023"/>
            <a:ext cx="956464" cy="1218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9456" y="5646952"/>
            <a:ext cx="363062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Adopted Budget Revenue  -  $67,601,151 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614605" y="2473885"/>
            <a:ext cx="865848" cy="1419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6846" y="2755604"/>
            <a:ext cx="14646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Budgeted FTES -12,327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MSJC Budget assumptions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2016-2017 Adopted budget </a:t>
            </a:r>
          </a:p>
          <a:p>
            <a:r>
              <a:rPr lang="en-US" dirty="0" smtClean="0"/>
              <a:t>September 8, 2016</a:t>
            </a:r>
            <a:endParaRPr lang="en-US" dirty="0"/>
          </a:p>
        </p:txBody>
      </p:sp>
      <p:pic>
        <p:nvPicPr>
          <p:cNvPr id="6" name="Picture 5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4702" y="4420354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92" y="598618"/>
            <a:ext cx="7989752" cy="1083329"/>
          </a:xfrm>
        </p:spPr>
        <p:txBody>
          <a:bodyPr/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Revenue Assumptions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14338"/>
            <a:ext cx="7989752" cy="363079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Enrollment Growth 2%</a:t>
            </a:r>
          </a:p>
          <a:p>
            <a:pPr lvl="1"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4% Budgeted Growth Rate</a:t>
            </a:r>
          </a:p>
          <a:p>
            <a:pPr lvl="1"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6.75% Targeted Growth Rate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Base Allocation Increase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Education Protection Account (Prop 30)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Mandate Backlog Reimbursement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Physical Plant and Instruction Equipment Funding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No COLA</a:t>
            </a:r>
          </a:p>
          <a:p>
            <a:pPr>
              <a:buClr>
                <a:srgbClr val="C00000"/>
              </a:buClr>
            </a:pPr>
            <a:endParaRPr lang="en-US" sz="1900" dirty="0" smtClean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5" name="Picture 4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133" y="6176262"/>
            <a:ext cx="1378232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3" y="6497135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440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26" y="600488"/>
            <a:ext cx="7989752" cy="1083329"/>
          </a:xfrm>
        </p:spPr>
        <p:txBody>
          <a:bodyPr/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Expenditure Assumptions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13 net new teaching Faculty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3 Replacement Faculty – due to retirement/resignation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Increase to STRS/PERS employer contribution rates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7% Board Reserve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Collective Bargaining Settlements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Enrollment Targets – Section Increases </a:t>
            </a:r>
          </a:p>
          <a:p>
            <a:pPr>
              <a:buClr>
                <a:srgbClr val="C00000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4% increase to Divisions’ Discretionary Funds </a:t>
            </a:r>
          </a:p>
          <a:p>
            <a:pPr>
              <a:buClr>
                <a:srgbClr val="C00000"/>
              </a:buClr>
            </a:pPr>
            <a:endParaRPr lang="en-US" sz="1900" dirty="0" smtClean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5" name="Picture 4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9200" y="6167795"/>
            <a:ext cx="1378232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667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01" y="1014"/>
            <a:ext cx="7989752" cy="1083329"/>
          </a:xfrm>
        </p:spPr>
        <p:txBody>
          <a:bodyPr/>
          <a:lstStyle/>
          <a:p>
            <a:r>
              <a:rPr lang="en-US" cap="none" dirty="0" smtClean="0"/>
              <a:t>MSJC Budget – Budget Allocation Model </a:t>
            </a:r>
            <a:endParaRPr lang="en-US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5715"/>
              </p:ext>
            </p:extLst>
          </p:nvPr>
        </p:nvGraphicFramePr>
        <p:xfrm>
          <a:off x="452201" y="1084343"/>
          <a:ext cx="8226132" cy="5716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993"/>
                <a:gridCol w="174995"/>
                <a:gridCol w="4722554"/>
                <a:gridCol w="936833"/>
                <a:gridCol w="252225"/>
                <a:gridCol w="1894532"/>
              </a:tblGrid>
              <a:tr h="838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u="sng" strike="noStrike" dirty="0">
                          <a:effectLst/>
                        </a:rPr>
                        <a:t>Unrestricted General Fund - Unaudited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92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Revenue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sng" strike="noStrike" dirty="0" smtClean="0">
                          <a:effectLst/>
                        </a:rPr>
                        <a:t>Adopted</a:t>
                      </a:r>
                      <a:r>
                        <a:rPr lang="en-US" sz="1500" u="sng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sng" strike="noStrike" dirty="0" smtClean="0">
                          <a:effectLst/>
                        </a:rPr>
                        <a:t>Budget </a:t>
                      </a:r>
                      <a:r>
                        <a:rPr lang="en-US" sz="1500" u="sng" strike="noStrike" dirty="0">
                          <a:effectLst/>
                        </a:rPr>
                        <a:t>16/17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381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Net additional Unbudgeted Revenue over Expense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 $                </a:t>
                      </a:r>
                      <a:r>
                        <a:rPr lang="en-US" sz="1500" u="none" strike="noStrike" dirty="0" smtClean="0">
                          <a:effectLst/>
                        </a:rPr>
                        <a:t>10,195,179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83812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Unused Categorical Program Interfund Transfer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1396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Budgeted Ending Balance 6/30/16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sng" strike="noStrike" dirty="0">
                          <a:effectLst/>
                        </a:rPr>
                        <a:t>                       300,000 </a:t>
                      </a:r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71396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Unaudited Beginning Balance 7/1/2016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sng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sng" strike="noStrike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 $                </a:t>
                      </a:r>
                      <a:r>
                        <a:rPr lang="en-US" sz="1500" u="none" strike="noStrike" dirty="0" smtClean="0">
                          <a:effectLst/>
                        </a:rPr>
                        <a:t>10,495,179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5187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effectLst/>
                        </a:rPr>
                        <a:t>Actual </a:t>
                      </a:r>
                      <a:r>
                        <a:rPr lang="en-US" sz="1500" u="none" strike="noStrike" dirty="0">
                          <a:effectLst/>
                        </a:rPr>
                        <a:t>Revenue FY 2016-2017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75,419,595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5187"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Total Anticipated Revenue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                 </a:t>
                      </a:r>
                      <a:r>
                        <a:rPr lang="en-US" sz="1500" u="none" strike="noStrike" dirty="0" smtClean="0">
                          <a:effectLst/>
                        </a:rPr>
                        <a:t>85,914,774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51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u="sng" strike="noStrike" dirty="0">
                          <a:effectLst/>
                        </a:rPr>
                        <a:t>Notes</a:t>
                      </a:r>
                      <a:endParaRPr lang="en-US" sz="15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50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Unrestricted Reserve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(300,000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Intrafund Transfer to Student Financial Services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</a:t>
                      </a:r>
                      <a:r>
                        <a:rPr lang="en-US" sz="1500" u="none" strike="noStrike" dirty="0">
                          <a:effectLst/>
                        </a:rPr>
                        <a:t>85,000)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1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Interfund Transfer to Childcare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(164,204</a:t>
                      </a:r>
                      <a:r>
                        <a:rPr lang="en-US" sz="1500" u="none" strike="noStrike" dirty="0">
                          <a:effectLst/>
                        </a:rPr>
                        <a:t>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4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Intrafund Transfer to Block Grant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(</a:t>
                      </a:r>
                      <a:r>
                        <a:rPr lang="en-US" sz="1500" u="none" strike="noStrike" dirty="0" smtClean="0">
                          <a:effectLst/>
                        </a:rPr>
                        <a:t>270,587)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Unrestricted Reserve transfer to 7% reserve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(1,041,910)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Interfund Transfer to Self Insurance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</a:t>
                      </a:r>
                      <a:r>
                        <a:rPr lang="en-US" sz="1500" u="none" strike="noStrike" dirty="0">
                          <a:effectLst/>
                        </a:rPr>
                        <a:t>388,000)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92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Less, Interfund Transfer to Capital Outlay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</a:t>
                      </a:r>
                      <a:r>
                        <a:rPr lang="en-US" sz="1500" u="none" strike="noStrike" dirty="0">
                          <a:effectLst/>
                        </a:rPr>
                        <a:t>850,000)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5187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</a:rPr>
                        <a:t>(3,099,701)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829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Total Available Funds for Allocation (TAFA)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 $              </a:t>
                      </a:r>
                      <a:r>
                        <a:rPr lang="en-US" sz="1500" u="none" strike="noStrike" dirty="0" smtClean="0">
                          <a:effectLst/>
                        </a:rPr>
                        <a:t>82,815,073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670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620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Allocation Increment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62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PY Base Expenditure Budget (2015-2016)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 $              77,096,777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CY TAFA (2016-2017)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                 </a:t>
                      </a:r>
                      <a:r>
                        <a:rPr lang="en-US" sz="1500" u="none" strike="noStrike" dirty="0" smtClean="0">
                          <a:effectLst/>
                        </a:rPr>
                        <a:t>82,815,073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Allocation Increment (A.I.)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5,718,296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92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4.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2016-2017 Base Budget Adjustments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(5,718,296)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2084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2364">
                <a:tc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Remaining Allocation Increment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 $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503863" y="50641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5491163" y="5273675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4"/>
          <p:cNvSpPr txBox="1"/>
          <p:nvPr/>
        </p:nvSpPr>
        <p:spPr>
          <a:xfrm>
            <a:off x="5491163" y="5673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5491163" y="5673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22"/>
          <p:cNvSpPr txBox="1"/>
          <p:nvPr/>
        </p:nvSpPr>
        <p:spPr>
          <a:xfrm>
            <a:off x="5503863" y="54641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23"/>
          <p:cNvSpPr txBox="1"/>
          <p:nvPr/>
        </p:nvSpPr>
        <p:spPr>
          <a:xfrm>
            <a:off x="5491163" y="5673725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24"/>
          <p:cNvSpPr txBox="1"/>
          <p:nvPr/>
        </p:nvSpPr>
        <p:spPr>
          <a:xfrm>
            <a:off x="5491163" y="60737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extBox 25"/>
          <p:cNvSpPr txBox="1"/>
          <p:nvPr/>
        </p:nvSpPr>
        <p:spPr>
          <a:xfrm>
            <a:off x="5491163" y="60737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26"/>
          <p:cNvSpPr txBox="1"/>
          <p:nvPr/>
        </p:nvSpPr>
        <p:spPr>
          <a:xfrm>
            <a:off x="5491163" y="6254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27"/>
          <p:cNvSpPr txBox="1"/>
          <p:nvPr/>
        </p:nvSpPr>
        <p:spPr>
          <a:xfrm>
            <a:off x="5491163" y="6254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Box 19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20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Box 21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Box 28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Box 29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Box 30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Box 33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Box 34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35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Box 36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TextBox 37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TextBox 38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TextBox 32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TextBox 39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TextBox 40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2" name="TextBox 41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Box 42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Box 43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9" y="600488"/>
            <a:ext cx="7989752" cy="1083329"/>
          </a:xfrm>
        </p:spPr>
        <p:txBody>
          <a:bodyPr/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Budget Allocation Model </a:t>
            </a:r>
            <a:endParaRPr lang="en-US" cap="none" dirty="0"/>
          </a:p>
        </p:txBody>
      </p:sp>
      <p:sp>
        <p:nvSpPr>
          <p:cNvPr id="7" name="TextBox 2"/>
          <p:cNvSpPr txBox="1"/>
          <p:nvPr/>
        </p:nvSpPr>
        <p:spPr>
          <a:xfrm>
            <a:off x="5503863" y="50641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5491163" y="5273675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4"/>
          <p:cNvSpPr txBox="1"/>
          <p:nvPr/>
        </p:nvSpPr>
        <p:spPr>
          <a:xfrm>
            <a:off x="5491163" y="5673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5491163" y="5673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22"/>
          <p:cNvSpPr txBox="1"/>
          <p:nvPr/>
        </p:nvSpPr>
        <p:spPr>
          <a:xfrm>
            <a:off x="5503863" y="54641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23"/>
          <p:cNvSpPr txBox="1"/>
          <p:nvPr/>
        </p:nvSpPr>
        <p:spPr>
          <a:xfrm>
            <a:off x="5491163" y="5673725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24"/>
          <p:cNvSpPr txBox="1"/>
          <p:nvPr/>
        </p:nvSpPr>
        <p:spPr>
          <a:xfrm>
            <a:off x="5491163" y="60737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extBox 25"/>
          <p:cNvSpPr txBox="1"/>
          <p:nvPr/>
        </p:nvSpPr>
        <p:spPr>
          <a:xfrm>
            <a:off x="5491163" y="60737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26"/>
          <p:cNvSpPr txBox="1"/>
          <p:nvPr/>
        </p:nvSpPr>
        <p:spPr>
          <a:xfrm>
            <a:off x="5491163" y="6254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27"/>
          <p:cNvSpPr txBox="1"/>
          <p:nvPr/>
        </p:nvSpPr>
        <p:spPr>
          <a:xfrm>
            <a:off x="5491163" y="6254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Box 19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20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Box 21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Box 28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Box 29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Box 30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Box 33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Box 34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35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Box 36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TextBox 37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TextBox 38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TextBox 32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TextBox 39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TextBox 40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2" name="TextBox 41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Box 42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Box 43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28710"/>
              </p:ext>
            </p:extLst>
          </p:nvPr>
        </p:nvGraphicFramePr>
        <p:xfrm>
          <a:off x="76201" y="2097930"/>
          <a:ext cx="8997950" cy="4421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30"/>
                <a:gridCol w="206937"/>
                <a:gridCol w="185263"/>
                <a:gridCol w="2340607"/>
                <a:gridCol w="222819"/>
                <a:gridCol w="865061"/>
                <a:gridCol w="1086232"/>
                <a:gridCol w="1017438"/>
                <a:gridCol w="1035452"/>
                <a:gridCol w="924043"/>
                <a:gridCol w="1061668"/>
              </a:tblGrid>
              <a:tr h="1517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Expenditures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President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Instruction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Student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Business Services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Human Resources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1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FY 2015-2016 Base Expenditure Budget (1000-6XXX)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$11,578,912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$40,215,775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$9,377,077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$14,560,837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$1,364,176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$77,096,777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89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/>
                      <a:endParaRPr lang="en-US" sz="800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5171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P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2016-2017 Base Budget Adjustments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453,485 </a:t>
                      </a:r>
                      <a:r>
                        <a:rPr lang="en-US" sz="1200" i="1" u="none" strike="noStrike" dirty="0" smtClean="0">
                          <a:effectLst/>
                          <a:latin typeface="+mn-lt"/>
                        </a:rPr>
                        <a:t>(1)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4,938,227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1,943,476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2,911,709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194,747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10,441,644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5171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FY 2015-2016 PERS/STRS/OPEB Reserve moved to object 7920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5,814,850)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        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        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        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                                 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(5,814,850)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994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Additional PERS/STRS Reserve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1,091,502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1,091,502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16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Base Expenditure Budget for FY 2016-2017 (1000-6XXX)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$7,309,049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$45,154,002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$11,320,553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$17,472,546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$1,558,923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$82,815,073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171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5171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Notes: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010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(1)  Includes Resource Allocation Proposal reserve transferred to other divisions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60103"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076"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P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Permanent Base Ongoing Funding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4,626,794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0076"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>
                          <a:effectLst/>
                        </a:rPr>
                        <a:t>O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One Time Funding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1,091,502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5796"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5,718,296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92" y="600488"/>
            <a:ext cx="7989752" cy="1083329"/>
          </a:xfrm>
        </p:spPr>
        <p:txBody>
          <a:bodyPr/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Budget Allocation Model </a:t>
            </a:r>
            <a:endParaRPr lang="en-US" cap="none" dirty="0"/>
          </a:p>
        </p:txBody>
      </p:sp>
      <p:sp>
        <p:nvSpPr>
          <p:cNvPr id="7" name="TextBox 2"/>
          <p:cNvSpPr txBox="1"/>
          <p:nvPr/>
        </p:nvSpPr>
        <p:spPr>
          <a:xfrm>
            <a:off x="5503863" y="50641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5491163" y="5273675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4"/>
          <p:cNvSpPr txBox="1"/>
          <p:nvPr/>
        </p:nvSpPr>
        <p:spPr>
          <a:xfrm>
            <a:off x="5491163" y="5673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5491163" y="5673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22"/>
          <p:cNvSpPr txBox="1"/>
          <p:nvPr/>
        </p:nvSpPr>
        <p:spPr>
          <a:xfrm>
            <a:off x="5503863" y="54641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23"/>
          <p:cNvSpPr txBox="1"/>
          <p:nvPr/>
        </p:nvSpPr>
        <p:spPr>
          <a:xfrm>
            <a:off x="5491163" y="5673725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24"/>
          <p:cNvSpPr txBox="1"/>
          <p:nvPr/>
        </p:nvSpPr>
        <p:spPr>
          <a:xfrm>
            <a:off x="5491163" y="60737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extBox 25"/>
          <p:cNvSpPr txBox="1"/>
          <p:nvPr/>
        </p:nvSpPr>
        <p:spPr>
          <a:xfrm>
            <a:off x="5491163" y="60737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26"/>
          <p:cNvSpPr txBox="1"/>
          <p:nvPr/>
        </p:nvSpPr>
        <p:spPr>
          <a:xfrm>
            <a:off x="5491163" y="6254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27"/>
          <p:cNvSpPr txBox="1"/>
          <p:nvPr/>
        </p:nvSpPr>
        <p:spPr>
          <a:xfrm>
            <a:off x="5491163" y="6254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Box 19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Box 20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extBox 21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Box 28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TextBox 29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Box 30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Box 33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TextBox 34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TextBox 35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Box 36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TextBox 37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8" name="TextBox 38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9" name="TextBox 32"/>
          <p:cNvSpPr txBox="1"/>
          <p:nvPr/>
        </p:nvSpPr>
        <p:spPr>
          <a:xfrm>
            <a:off x="5503863" y="5264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0" name="TextBox 39"/>
          <p:cNvSpPr txBox="1"/>
          <p:nvPr/>
        </p:nvSpPr>
        <p:spPr>
          <a:xfrm>
            <a:off x="5491163" y="5473700"/>
            <a:ext cx="200025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TextBox 40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2" name="TextBox 41"/>
          <p:cNvSpPr txBox="1"/>
          <p:nvPr/>
        </p:nvSpPr>
        <p:spPr>
          <a:xfrm>
            <a:off x="5491163" y="58737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Box 42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Box 43"/>
          <p:cNvSpPr txBox="1"/>
          <p:nvPr/>
        </p:nvSpPr>
        <p:spPr>
          <a:xfrm>
            <a:off x="5491163" y="60547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29716"/>
              </p:ext>
            </p:extLst>
          </p:nvPr>
        </p:nvGraphicFramePr>
        <p:xfrm>
          <a:off x="153749" y="2196307"/>
          <a:ext cx="8781595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84"/>
                <a:gridCol w="408356"/>
                <a:gridCol w="2283427"/>
                <a:gridCol w="1042534"/>
                <a:gridCol w="1160056"/>
                <a:gridCol w="922492"/>
                <a:gridCol w="1022669"/>
                <a:gridCol w="956189"/>
                <a:gridCol w="960288"/>
              </a:tblGrid>
              <a:tr h="1143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San Jacinto </a:t>
                      </a:r>
                      <a:r>
                        <a:rPr lang="en-US" sz="1400" u="none" strike="noStrike" dirty="0" smtClean="0">
                          <a:effectLst/>
                        </a:rPr>
                        <a:t>Campus (2)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Menifee Valley Campus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Temecula Campuses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San Gorgonio Campus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District </a:t>
                      </a:r>
                      <a:r>
                        <a:rPr lang="en-US" sz="1400" u="none" strike="noStrike" dirty="0" smtClean="0">
                          <a:effectLst/>
                        </a:rPr>
                        <a:t>Wide (3)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7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Base Expenditure Budget for Fiscal Year 2016-2017 (1000-6XXX)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$34,131,450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$30,140,860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$1,726,986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$459,338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$16,356,439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$82,815,073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07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2007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(2) Includes Administration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Expenditures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 Includes Associate Faculty Budget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  <p:pic>
        <p:nvPicPr>
          <p:cNvPr id="37" name="Picture 36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9200" y="6167795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25" y="585874"/>
            <a:ext cx="7989752" cy="1083329"/>
          </a:xfrm>
        </p:spPr>
        <p:txBody>
          <a:bodyPr/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Unrestricted General Fund Reserves 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1" y="1835208"/>
            <a:ext cx="8790457" cy="50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25" y="600488"/>
            <a:ext cx="7989752" cy="1083329"/>
          </a:xfrm>
        </p:spPr>
        <p:txBody>
          <a:bodyPr/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Topics of Discussion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State Budget Summary </a:t>
            </a:r>
          </a:p>
          <a:p>
            <a:pPr>
              <a:buClr>
                <a:srgbClr val="C00000"/>
              </a:buClr>
            </a:pPr>
            <a:r>
              <a:rPr lang="en-US" sz="2200" dirty="0">
                <a:solidFill>
                  <a:schemeClr val="tx1"/>
                </a:solidFill>
              </a:rPr>
              <a:t>Ballot Measures 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2016-2017 Advance Principle Apportionment </a:t>
            </a: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MSJC 2016-2017 Adopted </a:t>
            </a:r>
            <a:r>
              <a:rPr lang="en-US" sz="2200" dirty="0">
                <a:solidFill>
                  <a:schemeClr val="tx1"/>
                </a:solidFill>
              </a:rPr>
              <a:t>Budget </a:t>
            </a:r>
            <a:r>
              <a:rPr lang="en-US" sz="2200" dirty="0" smtClean="0">
                <a:solidFill>
                  <a:schemeClr val="tx1"/>
                </a:solidFill>
              </a:rPr>
              <a:t>Assumptions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Measure AA Projects 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  <p:pic>
        <p:nvPicPr>
          <p:cNvPr id="5" name="Picture 4" descr="MSJClogobw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9729" y="6167795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056" y="762000"/>
            <a:ext cx="7862944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2016-2017 Adopted Budget </a:t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/>
              <a:t>Post Employment Benefits </a:t>
            </a:r>
            <a:r>
              <a:rPr lang="en-US" dirty="0" smtClean="0"/>
              <a:t>(OPEB) Trust*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274501"/>
              </p:ext>
            </p:extLst>
          </p:nvPr>
        </p:nvGraphicFramePr>
        <p:xfrm>
          <a:off x="711199" y="2095266"/>
          <a:ext cx="75692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1"/>
                <a:gridCol w="1676400"/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Employees Liability: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$5,376,848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Retired</a:t>
                      </a:r>
                      <a:r>
                        <a:rPr lang="en-US" baseline="0" dirty="0" smtClean="0"/>
                        <a:t> Employees Liability: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$1,851,439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 Accrued Liability: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$7,228,287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Unamortized </a:t>
                      </a:r>
                      <a:r>
                        <a:rPr lang="en-US" dirty="0" smtClean="0"/>
                        <a:t>Unfunded Actuarial Accrued Liability (UAAL)*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$3,284,969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Irrevocable</a:t>
                      </a:r>
                      <a:r>
                        <a:rPr lang="en-US" baseline="0" dirty="0" smtClean="0"/>
                        <a:t> Trust Assets </a:t>
                      </a:r>
                      <a:r>
                        <a:rPr lang="en-US" i="1" baseline="0" dirty="0" smtClean="0"/>
                        <a:t>(at August 16, 2016</a:t>
                      </a:r>
                      <a:r>
                        <a:rPr lang="en-US" baseline="0" dirty="0" smtClean="0"/>
                        <a:t>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$3,852,209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Subtotal (Funded Liability):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none" dirty="0" smtClean="0"/>
                        <a:t>$7,137,178</a:t>
                      </a:r>
                      <a:endParaRPr lang="en-US" b="1" u="non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Residual UAAL</a:t>
                      </a:r>
                      <a:r>
                        <a:rPr lang="en-US" b="1" baseline="0" dirty="0" smtClean="0"/>
                        <a:t> (District’s Unfunded Liability</a:t>
                      </a:r>
                      <a:r>
                        <a:rPr lang="en-US" b="1" baseline="0" dirty="0" smtClean="0"/>
                        <a:t>)</a:t>
                      </a:r>
                      <a:endParaRPr lang="en-US" b="1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$91,109**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8730" y="5252252"/>
            <a:ext cx="709621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*As of the June 30, 2015 OPEB Actuarial Study.</a:t>
            </a:r>
          </a:p>
          <a:p>
            <a:r>
              <a:rPr lang="en-US" sz="1700" i="1" dirty="0" smtClean="0"/>
              <a:t>**Funds are budgeted to eliminate the Residual UAAL.  </a:t>
            </a:r>
          </a:p>
          <a:p>
            <a:r>
              <a:rPr lang="en-US" sz="1700" i="1" dirty="0" smtClean="0"/>
              <a:t>The next Actuarial Study will take place in July 2017.     </a:t>
            </a:r>
            <a:endParaRPr lang="en-US" sz="17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  <p:pic>
        <p:nvPicPr>
          <p:cNvPr id="10" name="Picture 9" descr="MSJClogobw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5768" y="6096754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9" y="575935"/>
            <a:ext cx="7989752" cy="1083329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Historical Data – Revenue vs. Expenditures</a:t>
            </a:r>
            <a:endParaRPr lang="en-US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1" y="1764064"/>
            <a:ext cx="8642985" cy="5093936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2785101" y="6222940"/>
            <a:ext cx="6124575" cy="51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/>
              <a:t>NOTE:  Deficit spending in the Budgeted year is due to inclusion of the beginning balance</a:t>
            </a:r>
            <a:r>
              <a:rPr lang="en-US" sz="1400" i="1" baseline="0" dirty="0"/>
              <a:t> and zero base budgeting</a:t>
            </a:r>
            <a:r>
              <a:rPr lang="en-US" sz="1400" i="1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25334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5726" y="602807"/>
            <a:ext cx="7989752" cy="1083329"/>
          </a:xfrm>
        </p:spPr>
        <p:txBody>
          <a:bodyPr>
            <a:normAutofit/>
          </a:bodyPr>
          <a:lstStyle/>
          <a:p>
            <a:r>
              <a:rPr lang="en-US" u="sng" dirty="0" smtClean="0"/>
              <a:t>2016-2017 adoptive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MSJC Budget – Historical Data – FTES Comparisons 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91"/>
          <a:stretch/>
        </p:blipFill>
        <p:spPr>
          <a:xfrm>
            <a:off x="202300" y="1686136"/>
            <a:ext cx="8597897" cy="5190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367" y="6334780"/>
            <a:ext cx="7322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kern="0" dirty="0" smtClean="0">
                <a:solidFill>
                  <a:sysClr val="windowText" lastClr="000000"/>
                </a:solidFill>
              </a:rPr>
              <a:t>^Projected Funded FTES </a:t>
            </a:r>
            <a:r>
              <a:rPr lang="en-US" sz="1400" i="1" kern="0" dirty="0">
                <a:solidFill>
                  <a:sysClr val="windowText" lastClr="000000"/>
                </a:solidFill>
              </a:rPr>
              <a:t>based on </a:t>
            </a:r>
            <a:r>
              <a:rPr lang="en-US" sz="1400" i="1" kern="0" dirty="0" smtClean="0">
                <a:solidFill>
                  <a:sysClr val="windowText" lastClr="000000"/>
                </a:solidFill>
              </a:rPr>
              <a:t>budgeted 4% growth, </a:t>
            </a:r>
            <a:r>
              <a:rPr lang="en-US" sz="1400" i="1" kern="0" dirty="0">
                <a:solidFill>
                  <a:sysClr val="windowText" lastClr="000000"/>
                </a:solidFill>
              </a:rPr>
              <a:t>Projected Actual FTES is </a:t>
            </a:r>
            <a:r>
              <a:rPr lang="en-US" sz="1400" i="1" kern="0" dirty="0" smtClean="0">
                <a:solidFill>
                  <a:sysClr val="windowText" lastClr="000000"/>
                </a:solidFill>
              </a:rPr>
              <a:t>based on District’s 6.75% </a:t>
            </a:r>
            <a:r>
              <a:rPr lang="en-US" sz="1400" i="1" kern="0" dirty="0">
                <a:solidFill>
                  <a:sysClr val="windowText" lastClr="000000"/>
                </a:solidFill>
              </a:rPr>
              <a:t>growth </a:t>
            </a:r>
            <a:r>
              <a:rPr lang="en-US" sz="1400" i="1" kern="0" dirty="0" smtClean="0">
                <a:solidFill>
                  <a:sysClr val="windowText" lastClr="000000"/>
                </a:solidFill>
              </a:rPr>
              <a:t>rate, per the Advance Principal Apportionment released August 2016.</a:t>
            </a:r>
            <a:endParaRPr lang="en-US" sz="1400" i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AA Bond Projects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2016-2017 Adopted budget </a:t>
            </a:r>
          </a:p>
          <a:p>
            <a:r>
              <a:rPr lang="en-US" dirty="0" smtClean="0"/>
              <a:t>September 8, 2016</a:t>
            </a:r>
            <a:endParaRPr lang="en-US" dirty="0"/>
          </a:p>
        </p:txBody>
      </p:sp>
      <p:pic>
        <p:nvPicPr>
          <p:cNvPr id="6" name="Picture 5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4702" y="4420354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4" y="484274"/>
            <a:ext cx="7989752" cy="1083329"/>
          </a:xfrm>
        </p:spPr>
        <p:txBody>
          <a:bodyPr>
            <a:normAutofit/>
          </a:bodyPr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Measure AA – Series A</a:t>
            </a:r>
            <a:endParaRPr lang="en-US" cap="non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68658"/>
              </p:ext>
            </p:extLst>
          </p:nvPr>
        </p:nvGraphicFramePr>
        <p:xfrm>
          <a:off x="311864" y="1500153"/>
          <a:ext cx="8525334" cy="521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93"/>
                <a:gridCol w="5211410"/>
                <a:gridCol w="1436914"/>
                <a:gridCol w="238746"/>
                <a:gridCol w="1367871"/>
              </a:tblGrid>
              <a:tr h="970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2015-2016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2016-2017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9703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Actual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Adopted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846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BEGINNING FUND BALANCE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$62,929,359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$54,781,961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064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REVENUES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812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Interest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291,193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59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TOTAL REVENUES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291,193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200,000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989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</a:rPr>
                        <a:t>TOTAL BEGINNING BALANCE AND REVENUES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$63,220,552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$54,981,961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2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846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EXPENDITURES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19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Athletics Facilities Renovation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201,587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3,000,000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Blue Light Help Phones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626,000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Building Security Access Control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38,900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CDEC Security Enhancements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12,499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1,410,000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Classroom Phones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250,000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EIR/CEQA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593,886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Fiber Re-Capitalization (Technology)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Infrastructure Master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200,672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320,000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Lease Revenue Bond (LRB)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5,874,112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Miscellaneous Planning and Bond Management Expenses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196,485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915,835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Network and Control Switches Upgrades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148,636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1,110,000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Parking Lot Expansion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1,600,000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Planning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609,493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408,507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Shade Structure Projects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800,000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Signage &amp; Wayfinding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Solar Photovoltaic 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21,718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35" y="450408"/>
            <a:ext cx="7989752" cy="1083329"/>
          </a:xfrm>
        </p:spPr>
        <p:txBody>
          <a:bodyPr>
            <a:normAutofit/>
          </a:bodyPr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/>
              <a:t>Measure AA – Series A</a:t>
            </a:r>
            <a:endParaRPr lang="en-US" cap="non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09678"/>
              </p:ext>
            </p:extLst>
          </p:nvPr>
        </p:nvGraphicFramePr>
        <p:xfrm>
          <a:off x="368023" y="2437677"/>
          <a:ext cx="8525334" cy="423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93"/>
                <a:gridCol w="5211410"/>
                <a:gridCol w="1436914"/>
                <a:gridCol w="238746"/>
                <a:gridCol w="1367871"/>
              </a:tblGrid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Building 900 Feasibility Study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24,000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Building 300 Renovation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68,978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105,000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Building 3000 Rehabilitation/Fiber Installation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67,103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1,079,000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Emergency Generator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16,075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175,000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Facilities/M&amp;O Building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Infrastructure Projects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175,000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Music Building 200 Renovation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MVC - Science Labs &amp; Classroom Modular Swing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2,926,100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SGP - New Center Template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470,000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29.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SGP - Science Labs &amp; Classroom Modular Swing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278,583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30.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SJC - Building 200 Safety Improvements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14,300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1,700,000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SJC - Emergency Generator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16,074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32.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SJC - Infrastructure Projects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175,000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33.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SJC - Science Labs &amp; Classroom Modular Swing Space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418,000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34.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SJC - STEM Building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35.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Wildomar - New Center Template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420,000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47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</a:rPr>
                        <a:t>TOTAL EXPENDITURES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8,438,591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27,777,325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251">
                <a:tc>
                  <a:txBody>
                    <a:bodyPr/>
                    <a:lstStyle/>
                    <a:p>
                      <a:pPr algn="l" fontAlgn="ctr"/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</a:rPr>
                        <a:t>ENDING FUND BALANCE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$54,781,961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$27,204,636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251"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125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</a:rPr>
                        <a:t>TOTAL EXPENDITURES AND ENDING FUND BALANCE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$63,220,552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$54,981,961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76801"/>
              </p:ext>
            </p:extLst>
          </p:nvPr>
        </p:nvGraphicFramePr>
        <p:xfrm>
          <a:off x="368023" y="1797597"/>
          <a:ext cx="8525334" cy="64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93"/>
                <a:gridCol w="5211410"/>
                <a:gridCol w="1436914"/>
                <a:gridCol w="238746"/>
                <a:gridCol w="1367871"/>
              </a:tblGrid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17.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Video Conferencing Upgrades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322,697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18.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Video Security Enhancements (Cameras and Media Storage)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250,000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02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19.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District - Wireless Deployment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34,524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smtClean="0">
                          <a:effectLst/>
                        </a:rPr>
                        <a:t>1,121,300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25051"/>
              </p:ext>
            </p:extLst>
          </p:nvPr>
        </p:nvGraphicFramePr>
        <p:xfrm>
          <a:off x="5849826" y="1370877"/>
          <a:ext cx="3043531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914"/>
                <a:gridCol w="238746"/>
                <a:gridCol w="1367871"/>
              </a:tblGrid>
              <a:tr h="97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2015-2016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2016-2017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97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Actual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Adopted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2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790"/>
            <a:ext cx="8229600" cy="990600"/>
          </a:xfrm>
        </p:spPr>
        <p:txBody>
          <a:bodyPr>
            <a:noAutofit/>
          </a:bodyPr>
          <a:lstStyle/>
          <a:p>
            <a:r>
              <a:rPr lang="en-US" u="sng" dirty="0" smtClean="0"/>
              <a:t>2016-2017 Adopted </a:t>
            </a:r>
            <a:r>
              <a:rPr lang="en-US" u="sng" dirty="0"/>
              <a:t>Budget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 smtClean="0"/>
              <a:t>Budget Development Committee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72693"/>
              </p:ext>
            </p:extLst>
          </p:nvPr>
        </p:nvGraphicFramePr>
        <p:xfrm>
          <a:off x="647700" y="2401040"/>
          <a:ext cx="7848600" cy="246562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57400"/>
                <a:gridCol w="2057400"/>
                <a:gridCol w="1771650"/>
                <a:gridCol w="196215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</a:rPr>
                        <a:t>Administration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</a:rPr>
                        <a:t>Faculty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effectLst/>
                        </a:rPr>
                        <a:t>Classified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Student </a:t>
                      </a:r>
                      <a:r>
                        <a:rPr lang="en-US" sz="1400" u="sng" dirty="0" smtClean="0">
                          <a:effectLst/>
                        </a:rPr>
                        <a:t>Government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Becky Elam Co-Chair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Michael Welden, Co-Chair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Jennifer Pickens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Michael Bohm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William Vincent 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Nizam Kazi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Diane Morales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Rudolph</a:t>
                      </a:r>
                      <a:r>
                        <a:rPr lang="en-US" sz="1400" b="0" baseline="0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 Besikof</a:t>
                      </a:r>
                      <a:endParaRPr lang="en-US" sz="1400" b="0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Rosaleen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Gibbons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Jeanne Maggard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Julie Venable 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7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strike="noStrike" dirty="0" smtClean="0">
                          <a:effectLst/>
                        </a:rPr>
                        <a:t>Resources:</a:t>
                      </a:r>
                      <a:r>
                        <a:rPr lang="en-US" sz="1400" b="1" u="sng" strike="noStrike" baseline="0" dirty="0" smtClean="0">
                          <a:effectLst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Paul Hert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Gail Jensen  </a:t>
                      </a:r>
                      <a:endParaRPr lang="en-US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Rebecca Teague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Jennifer Marrs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  <p:pic>
        <p:nvPicPr>
          <p:cNvPr id="9" name="Picture 8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768" y="6096754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99" y="1444840"/>
            <a:ext cx="7989751" cy="150484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Questions? 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970" y="3750733"/>
            <a:ext cx="7989751" cy="98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cap="none" dirty="0" smtClean="0">
                <a:solidFill>
                  <a:schemeClr val="tx1"/>
                </a:solidFill>
                <a:cs typeface="Aparajita" panose="020B0604020202020204" pitchFamily="34" charset="0"/>
              </a:rPr>
              <a:t>2016-2017 Adopted Budget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cap="none" dirty="0" smtClean="0">
                <a:solidFill>
                  <a:schemeClr val="tx1"/>
                </a:solidFill>
                <a:cs typeface="Aparajita" panose="020B0604020202020204" pitchFamily="34" charset="0"/>
              </a:rPr>
              <a:t>Board </a:t>
            </a:r>
            <a:r>
              <a:rPr lang="en-US" sz="2400" cap="none" dirty="0">
                <a:solidFill>
                  <a:schemeClr val="tx1"/>
                </a:solidFill>
                <a:cs typeface="Aparajita" panose="020B0604020202020204" pitchFamily="34" charset="0"/>
              </a:rPr>
              <a:t>of Trustees Meeting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cap="none" dirty="0" smtClean="0">
                <a:solidFill>
                  <a:schemeClr val="tx1"/>
                </a:solidFill>
                <a:cs typeface="Aparajita" panose="020B0604020202020204" pitchFamily="34" charset="0"/>
              </a:rPr>
              <a:t>September 8, 2016</a:t>
            </a:r>
            <a:endParaRPr lang="en-US" sz="2400" cap="none" dirty="0">
              <a:solidFill>
                <a:schemeClr val="tx1"/>
              </a:solidFill>
              <a:cs typeface="Aparajita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2567" r="51759" b="25211"/>
          <a:stretch/>
        </p:blipFill>
        <p:spPr>
          <a:xfrm>
            <a:off x="4287516" y="5061625"/>
            <a:ext cx="1876466" cy="14290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16759" r="16549" b="30002"/>
          <a:stretch/>
        </p:blipFill>
        <p:spPr>
          <a:xfrm>
            <a:off x="5935133" y="5038596"/>
            <a:ext cx="2792805" cy="14752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9505" r="28904" b="18889"/>
          <a:stretch/>
        </p:blipFill>
        <p:spPr>
          <a:xfrm>
            <a:off x="1782640" y="5061727"/>
            <a:ext cx="2699856" cy="14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26914" r="33974" b="24568"/>
          <a:stretch/>
        </p:blipFill>
        <p:spPr>
          <a:xfrm>
            <a:off x="424199" y="5110928"/>
            <a:ext cx="1550731" cy="1379743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465970" y="5038596"/>
            <a:ext cx="8261968" cy="0"/>
          </a:xfrm>
          <a:prstGeom prst="line">
            <a:avLst/>
          </a:prstGeom>
          <a:ln w="76200"/>
          <a:effectLst>
            <a:glow rad="635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MSJClogobw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86368" y="4187792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budget summary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2016-2017 Adopted budget </a:t>
            </a:r>
          </a:p>
          <a:p>
            <a:r>
              <a:rPr lang="en-US" dirty="0" smtClean="0"/>
              <a:t>September 8, 2016</a:t>
            </a:r>
            <a:endParaRPr lang="en-US" dirty="0"/>
          </a:p>
        </p:txBody>
      </p:sp>
      <p:pic>
        <p:nvPicPr>
          <p:cNvPr id="6" name="Picture 5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9502" y="4445754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59" y="594340"/>
            <a:ext cx="7989752" cy="1083329"/>
          </a:xfrm>
        </p:spPr>
        <p:txBody>
          <a:bodyPr/>
          <a:lstStyle/>
          <a:p>
            <a:r>
              <a:rPr lang="en-US" u="sng" dirty="0"/>
              <a:t>2016-2017 </a:t>
            </a:r>
            <a:r>
              <a:rPr lang="en-US" u="sng" dirty="0" smtClean="0"/>
              <a:t>adopted Budget</a:t>
            </a:r>
            <a:br>
              <a:rPr lang="en-US" u="sng" dirty="0" smtClean="0"/>
            </a:br>
            <a:r>
              <a:rPr lang="en-US" cap="none" dirty="0" smtClean="0"/>
              <a:t>State Budget Summary </a:t>
            </a:r>
            <a:endParaRPr lang="en-US" cap="none" dirty="0"/>
          </a:p>
        </p:txBody>
      </p:sp>
      <p:sp>
        <p:nvSpPr>
          <p:cNvPr id="8" name="Rectangle 7"/>
          <p:cNvSpPr/>
          <p:nvPr/>
        </p:nvSpPr>
        <p:spPr>
          <a:xfrm>
            <a:off x="619549" y="2036167"/>
            <a:ext cx="8055113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The 2016-2017 State Budget was signed by the Governor on June 27, 2016</a:t>
            </a:r>
          </a:p>
          <a:p>
            <a:pPr marL="574675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Focuses on one-time activities </a:t>
            </a:r>
          </a:p>
          <a:p>
            <a:pPr marL="1031875" lvl="1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Repairing aged infrastructure</a:t>
            </a:r>
          </a:p>
          <a:p>
            <a:pPr marL="1031875" lvl="1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Building affordable </a:t>
            </a:r>
            <a:r>
              <a:rPr lang="en-US" sz="2000" dirty="0">
                <a:solidFill>
                  <a:srgbClr val="333333"/>
                </a:solidFill>
                <a:ea typeface="Calibri" panose="020F0502020204030204" pitchFamily="34" charset="0"/>
              </a:rPr>
              <a:t>h</a:t>
            </a: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ousing</a:t>
            </a:r>
          </a:p>
          <a:p>
            <a:pPr marL="1031875" lvl="1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Address the effects of the drought  </a:t>
            </a:r>
          </a:p>
          <a:p>
            <a:pPr marL="574675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Begins implementation of raising state minimum wage to $15 per hour by providing funding for an increase to $10.50 per hour</a:t>
            </a:r>
          </a:p>
          <a:p>
            <a:pPr marL="574675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Minimum Guarantee Funding for K-14 schools is $71.9 billion</a:t>
            </a:r>
          </a:p>
          <a:p>
            <a:pPr marL="574675" indent="-234950">
              <a:spcAft>
                <a:spcPts val="1050"/>
              </a:spcAft>
              <a:buFont typeface="Wingdings" panose="05000000000000000000" pitchFamily="2" charset="2"/>
              <a:buChar char="§"/>
              <a:tabLst>
                <a:tab pos="517525" algn="l"/>
              </a:tabLst>
            </a:pPr>
            <a:r>
              <a:rPr lang="en-US" sz="2000" dirty="0" smtClean="0">
                <a:solidFill>
                  <a:srgbClr val="333333"/>
                </a:solidFill>
                <a:ea typeface="Calibri" panose="020F0502020204030204" pitchFamily="34" charset="0"/>
              </a:rPr>
              <a:t>Increases Rainy Day Fund to a total balance of $6.7 billion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  <p:pic>
        <p:nvPicPr>
          <p:cNvPr id="6" name="Picture 5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895" y="6167795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59" y="594340"/>
            <a:ext cx="7989752" cy="1083329"/>
          </a:xfrm>
        </p:spPr>
        <p:txBody>
          <a:bodyPr/>
          <a:lstStyle/>
          <a:p>
            <a:r>
              <a:rPr lang="en-US" u="sng" dirty="0"/>
              <a:t>2016-2017 </a:t>
            </a:r>
            <a:r>
              <a:rPr lang="en-US" u="sng" dirty="0" smtClean="0"/>
              <a:t>adopted Budget</a:t>
            </a:r>
            <a:br>
              <a:rPr lang="en-US" u="sng" dirty="0" smtClean="0"/>
            </a:br>
            <a:r>
              <a:rPr lang="en-US" cap="none" dirty="0" smtClean="0"/>
              <a:t>State Budget – Community Colleges </a:t>
            </a:r>
            <a:endParaRPr lang="en-US" cap="none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51278"/>
              </p:ext>
            </p:extLst>
          </p:nvPr>
        </p:nvGraphicFramePr>
        <p:xfrm>
          <a:off x="258945" y="1987719"/>
          <a:ext cx="861532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116"/>
                <a:gridCol w="1861168"/>
                <a:gridCol w="1780247"/>
                <a:gridCol w="1534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2015-16 Enacted Budget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2016-17 Enacted Budget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Change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Enrollment Growth 	</a:t>
                      </a:r>
                      <a:endParaRPr lang="en-US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156,457,000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114,668,000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(41,789,000) 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Cost of Living Adjustment (COLA)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61,022,000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baseline="0" dirty="0" smtClean="0"/>
                        <a:t> -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(61,022,000) 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Funding for Full-Time Faculty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62,320,000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 -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(62,320,000) 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Base Allocation Funding/Rate Increase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266,692,000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75,000,000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(191,692,000) 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Property Tax Backfill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 -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31,695,000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31,695,000 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Basic Skills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20,037,000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50,037,000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30,000,000 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Disabled Students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115,388,000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115,388,000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CalWORKs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34,897,000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43,580,000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8,683,000 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Student Success &amp; Support Program (SSSP)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471,683,000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481,683,000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10,000,000 </a:t>
                      </a:r>
                      <a:endParaRPr lang="en-US" i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91" y="594340"/>
            <a:ext cx="7989752" cy="1083329"/>
          </a:xfrm>
        </p:spPr>
        <p:txBody>
          <a:bodyPr/>
          <a:lstStyle/>
          <a:p>
            <a:r>
              <a:rPr lang="en-US" u="sng" dirty="0"/>
              <a:t>2016-2017 adopted Budget</a:t>
            </a:r>
            <a:br>
              <a:rPr lang="en-US" u="sng" dirty="0"/>
            </a:br>
            <a:r>
              <a:rPr lang="en-US" cap="none" dirty="0"/>
              <a:t>State Budget – Community Colleges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586385"/>
              </p:ext>
            </p:extLst>
          </p:nvPr>
        </p:nvGraphicFramePr>
        <p:xfrm>
          <a:off x="241159" y="2024961"/>
          <a:ext cx="8603436" cy="441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214"/>
                <a:gridCol w="1723604"/>
                <a:gridCol w="1764064"/>
                <a:gridCol w="1367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2015-16 Enacted Budget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2016-17 Enacted Budget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Change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Telecommunications and Technology Infrastructure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Data Security (TTIP)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3,000,000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3,000,000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Technology Infrastructure- 10 gig Circuits (TTIP)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5,000,000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Economic Development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22,929,000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270,929,000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248,000,000 </a:t>
                      </a:r>
                      <a:endParaRPr lang="en-US" i="0" dirty="0"/>
                    </a:p>
                  </a:txBody>
                  <a:tcPr/>
                </a:tc>
              </a:tr>
              <a:tr h="372844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latin typeface="Calibri" panose="020F0502020204030204" pitchFamily="34" charset="0"/>
                        </a:rPr>
                        <a:t>Strong</a:t>
                      </a:r>
                      <a:r>
                        <a:rPr lang="en-US" b="0" i="1" baseline="0" dirty="0" smtClean="0">
                          <a:latin typeface="Calibri" panose="020F0502020204030204" pitchFamily="34" charset="0"/>
                        </a:rPr>
                        <a:t> Workforce Program</a:t>
                      </a:r>
                      <a:endParaRPr lang="en-US" b="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latin typeface="Calibri" panose="020F0502020204030204" pitchFamily="34" charset="0"/>
                        </a:rPr>
                        <a:t>-</a:t>
                      </a:r>
                      <a:endParaRPr lang="en-US" b="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latin typeface="Calibri" panose="020F0502020204030204" pitchFamily="34" charset="0"/>
                        </a:rPr>
                        <a:t>200,000,000</a:t>
                      </a:r>
                      <a:endParaRPr lang="en-US" b="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latin typeface="Calibri" panose="020F0502020204030204" pitchFamily="34" charset="0"/>
                        </a:rPr>
                        <a:t>200,000,000</a:t>
                      </a:r>
                      <a:endParaRPr lang="en-US" b="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Career Technical Education Pathways Program (CTE)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48,000,000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48,000,000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-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Extended Opportunity Programs and Services (EOPS)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123,189,000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123,189,000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-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Zero Textbook cost degree (one-time) 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/>
                        <a:t>-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5,000,000 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5,000,000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774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25" y="624145"/>
            <a:ext cx="7989752" cy="1083329"/>
          </a:xfrm>
        </p:spPr>
        <p:txBody>
          <a:bodyPr/>
          <a:lstStyle/>
          <a:p>
            <a:r>
              <a:rPr lang="en-US" u="sng" dirty="0"/>
              <a:t>2016-2017 adopted Budget</a:t>
            </a:r>
            <a:br>
              <a:rPr lang="en-US" u="sng" dirty="0"/>
            </a:br>
            <a:r>
              <a:rPr lang="en-US" cap="none" dirty="0"/>
              <a:t>State Budget – Community Colleges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71924"/>
              </p:ext>
            </p:extLst>
          </p:nvPr>
        </p:nvGraphicFramePr>
        <p:xfrm>
          <a:off x="307497" y="2109099"/>
          <a:ext cx="8512821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045"/>
                <a:gridCol w="2010214"/>
                <a:gridCol w="1696984"/>
                <a:gridCol w="1545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2015-16 Enacted Budget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2016-17 Enacted Budget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Change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Physical Plant and Instructional Support/ Deferred Maintenance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148,000,000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184,565,000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36,565,000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Proposition 39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38,737,000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49,280,000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10,543,000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Full-time Student Success Grant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39,000,000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41,174,000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2,174,000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Mandate Backlog Payments (one-time, per FTES)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603,700,000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105,501,000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(498,199,000)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Adult Education Block Grant Statewide Leadership Activities (one-time)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5,000,000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  <p:pic>
        <p:nvPicPr>
          <p:cNvPr id="7" name="Picture 6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284" y="6167795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3" y="2858773"/>
            <a:ext cx="7989751" cy="1504844"/>
          </a:xfrm>
        </p:spPr>
        <p:txBody>
          <a:bodyPr/>
          <a:lstStyle/>
          <a:p>
            <a:r>
              <a:rPr lang="en-US" dirty="0" smtClean="0"/>
              <a:t>Ballot Measures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2016-2017 Adopted budget </a:t>
            </a:r>
          </a:p>
          <a:p>
            <a:r>
              <a:rPr lang="en-US" dirty="0" smtClean="0"/>
              <a:t>September 8, 2016</a:t>
            </a:r>
            <a:endParaRPr lang="en-US" dirty="0"/>
          </a:p>
        </p:txBody>
      </p:sp>
      <p:pic>
        <p:nvPicPr>
          <p:cNvPr id="6" name="Picture 5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712" y="4428821"/>
            <a:ext cx="1378232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20" y="582678"/>
            <a:ext cx="7989752" cy="1083329"/>
          </a:xfrm>
        </p:spPr>
        <p:txBody>
          <a:bodyPr>
            <a:normAutofit/>
          </a:bodyPr>
          <a:lstStyle/>
          <a:p>
            <a:r>
              <a:rPr lang="en-US" u="sng" dirty="0" smtClean="0"/>
              <a:t>2016-2017 adopted Budget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Ballot Measures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1101"/>
            <a:ext cx="7844480" cy="3333917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US" sz="2200" b="1" dirty="0">
                <a:solidFill>
                  <a:schemeClr val="tx1"/>
                </a:solidFill>
              </a:rPr>
              <a:t>Proposition </a:t>
            </a:r>
            <a:r>
              <a:rPr lang="en-US" sz="2200" b="1" dirty="0" smtClean="0">
                <a:solidFill>
                  <a:schemeClr val="tx1"/>
                </a:solidFill>
              </a:rPr>
              <a:t>51 </a:t>
            </a:r>
            <a:r>
              <a:rPr lang="en-US" sz="2200" dirty="0" smtClean="0">
                <a:solidFill>
                  <a:schemeClr val="tx1"/>
                </a:solidFill>
              </a:rPr>
              <a:t>- School </a:t>
            </a:r>
            <a:r>
              <a:rPr lang="en-US" sz="2200" dirty="0">
                <a:solidFill>
                  <a:schemeClr val="tx1"/>
                </a:solidFill>
              </a:rPr>
              <a:t>Bonds. Funding for K-12 School and Community College </a:t>
            </a:r>
            <a:r>
              <a:rPr lang="en-US" sz="2200" dirty="0" smtClean="0">
                <a:solidFill>
                  <a:schemeClr val="tx1"/>
                </a:solidFill>
              </a:rPr>
              <a:t>Facilities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</a:rPr>
              <a:t>Authorizes $9 billion in general obligation bonds</a:t>
            </a:r>
            <a:r>
              <a:rPr lang="en-US" sz="21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$</a:t>
            </a:r>
            <a:r>
              <a:rPr lang="en-US" sz="1900" dirty="0">
                <a:solidFill>
                  <a:schemeClr val="tx1"/>
                </a:solidFill>
              </a:rPr>
              <a:t>3 billion for new construction </a:t>
            </a:r>
            <a:r>
              <a:rPr lang="en-US" sz="1900" dirty="0" smtClean="0">
                <a:solidFill>
                  <a:schemeClr val="tx1"/>
                </a:solidFill>
              </a:rPr>
              <a:t>&amp; $</a:t>
            </a:r>
            <a:r>
              <a:rPr lang="en-US" sz="1900" dirty="0">
                <a:solidFill>
                  <a:schemeClr val="tx1"/>
                </a:solidFill>
              </a:rPr>
              <a:t>3 billion for modernization of K-12 public school facilities; 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$</a:t>
            </a:r>
            <a:r>
              <a:rPr lang="en-US" sz="1900" dirty="0">
                <a:solidFill>
                  <a:schemeClr val="tx1"/>
                </a:solidFill>
              </a:rPr>
              <a:t>1 billion for charter schools and vocational education facilities; 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 smtClean="0">
                <a:solidFill>
                  <a:schemeClr val="tx1"/>
                </a:solidFill>
              </a:rPr>
              <a:t>$2 </a:t>
            </a:r>
            <a:r>
              <a:rPr lang="en-US" sz="1900" dirty="0">
                <a:solidFill>
                  <a:schemeClr val="tx1"/>
                </a:solidFill>
              </a:rPr>
              <a:t>billion for California Community Colleges facilities</a:t>
            </a:r>
            <a:r>
              <a:rPr lang="en-US" sz="1900" dirty="0" smtClean="0">
                <a:solidFill>
                  <a:schemeClr val="tx1"/>
                </a:solidFill>
              </a:rPr>
              <a:t>.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5" name="Picture 4" descr="MSJClogobw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284" y="6167795"/>
            <a:ext cx="1378232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33" y="6488668"/>
            <a:ext cx="3304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Board of Trustees Meeting, September 8, 2016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204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23">
      <a:dk1>
        <a:sysClr val="windowText" lastClr="000000"/>
      </a:dk1>
      <a:lt1>
        <a:sysClr val="window" lastClr="FFFFFF"/>
      </a:lt1>
      <a:dk2>
        <a:srgbClr val="FFFFFF"/>
      </a:dk2>
      <a:lt2>
        <a:srgbClr val="E9E5DC"/>
      </a:lt2>
      <a:accent1>
        <a:srgbClr val="742117"/>
      </a:accent1>
      <a:accent2>
        <a:srgbClr val="4D160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4D452C63F3247A23DF096E4AC1B82" ma:contentTypeVersion="1" ma:contentTypeDescription="Create a new document." ma:contentTypeScope="" ma:versionID="ccaa899876f6731a84f68d83aee194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3616FB-DE5A-45F1-BA98-30A1128309C7}"/>
</file>

<file path=customXml/itemProps2.xml><?xml version="1.0" encoding="utf-8"?>
<ds:datastoreItem xmlns:ds="http://schemas.openxmlformats.org/officeDocument/2006/customXml" ds:itemID="{8C3BFF2D-A71D-4BD7-ADA5-FFB1C44111A4}"/>
</file>

<file path=customXml/itemProps3.xml><?xml version="1.0" encoding="utf-8"?>
<ds:datastoreItem xmlns:ds="http://schemas.openxmlformats.org/officeDocument/2006/customXml" ds:itemID="{FED6BC21-0027-4412-AC64-F5B024756E9B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2537</TotalTime>
  <Words>1798</Words>
  <Application>Microsoft Office PowerPoint</Application>
  <PresentationFormat>On-screen Show (4:3)</PresentationFormat>
  <Paragraphs>564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Aparajita</vt:lpstr>
      <vt:lpstr>Arial</vt:lpstr>
      <vt:lpstr>Calibri</vt:lpstr>
      <vt:lpstr>Gill Sans MT</vt:lpstr>
      <vt:lpstr>Times New Roman</vt:lpstr>
      <vt:lpstr>Wingdings</vt:lpstr>
      <vt:lpstr>Wingdings 2</vt:lpstr>
      <vt:lpstr>Dividend</vt:lpstr>
      <vt:lpstr>Mt. San Jacinto Community College District adopted Budget presentation 2016-2017 </vt:lpstr>
      <vt:lpstr>2016-2017 adopted Budget  Topics of Discussion </vt:lpstr>
      <vt:lpstr>State budget summary </vt:lpstr>
      <vt:lpstr>2016-2017 adopted Budget State Budget Summary </vt:lpstr>
      <vt:lpstr>2016-2017 adopted Budget State Budget – Community Colleges </vt:lpstr>
      <vt:lpstr>2016-2017 adopted Budget State Budget – Community Colleges </vt:lpstr>
      <vt:lpstr>2016-2017 adopted Budget State Budget – Community Colleges </vt:lpstr>
      <vt:lpstr>Ballot Measures </vt:lpstr>
      <vt:lpstr>2016-2017 adopted Budget  Ballot Measures </vt:lpstr>
      <vt:lpstr>2016-2017 adopted Budget  Ballot Measures </vt:lpstr>
      <vt:lpstr>2016-2017 advanced apportionment</vt:lpstr>
      <vt:lpstr>2016-2017 Adopted Budget  Advanced Principal Apportionment </vt:lpstr>
      <vt:lpstr>MSJC Budget assumptions </vt:lpstr>
      <vt:lpstr>2016-2017 adopted Budget  MSJC Budget – Revenue Assumptions </vt:lpstr>
      <vt:lpstr>2016-2017 adopted Budget  MSJC Budget – Expenditure Assumptions </vt:lpstr>
      <vt:lpstr>MSJC Budget – Budget Allocation Model </vt:lpstr>
      <vt:lpstr>2016-2017 Adopted Budget  MSJC Budget – Budget Allocation Model </vt:lpstr>
      <vt:lpstr>2016-2017 adopted Budget  MSJC Budget – Budget Allocation Model </vt:lpstr>
      <vt:lpstr>2016-2017 adopted Budget  MSJC Budget – Unrestricted General Fund Reserves </vt:lpstr>
      <vt:lpstr>2016-2017 Adopted Budget  Other Post Employment Benefits (OPEB) Trust* </vt:lpstr>
      <vt:lpstr>2016-2017 adopted Budget  MSJC Budget – Historical Data – Revenue vs. Expenditures</vt:lpstr>
      <vt:lpstr>2016-2017 adoptive Budget  MSJC Budget – Historical Data – FTES Comparisons </vt:lpstr>
      <vt:lpstr>Measure AA Bond Projects </vt:lpstr>
      <vt:lpstr>2016-2017 adopted Budget  Measure AA – Series A</vt:lpstr>
      <vt:lpstr>2016-2017 adopted Budget  Measure AA – Series A</vt:lpstr>
      <vt:lpstr>2016-2017 Adopted Budget Budget Development Committee</vt:lpstr>
      <vt:lpstr>Questions?  </vt:lpstr>
    </vt:vector>
  </TitlesOfParts>
  <Company>Mt. San Jacinto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San Jacinto Community College District Tentative Budget 2016-2017</dc:title>
  <dc:creator>Jennifer Marrs</dc:creator>
  <cp:lastModifiedBy>Jennifer Marrs</cp:lastModifiedBy>
  <cp:revision>111</cp:revision>
  <cp:lastPrinted>2016-09-07T16:39:11Z</cp:lastPrinted>
  <dcterms:created xsi:type="dcterms:W3CDTF">2016-06-03T16:18:19Z</dcterms:created>
  <dcterms:modified xsi:type="dcterms:W3CDTF">2016-09-08T15:36:58Z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0x0101003C34D452C63F3247A23DF096E4AC1B82</vt:lpwstr>
  </property>
</Properties>
</file>