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74" r:id="rId4"/>
    <p:sldId id="266" r:id="rId5"/>
    <p:sldId id="267" r:id="rId6"/>
    <p:sldId id="270" r:id="rId7"/>
    <p:sldId id="260" r:id="rId8"/>
    <p:sldId id="273" r:id="rId9"/>
    <p:sldId id="262" r:id="rId10"/>
    <p:sldId id="263" r:id="rId11"/>
    <p:sldId id="276" r:id="rId12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3BA3CE-9F7A-4CAF-8627-8CFF9837A445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525FC-3F85-49CC-A688-4071A83C1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12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525FC-3F85-49CC-A688-4071A83C10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003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525FC-3F85-49CC-A688-4071A83C108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06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ED9C-A0BB-42CE-8C71-6B37FD28500F}" type="datetime1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D282-50D5-484E-AD90-A8BEE043B738}" type="datetime1">
              <a:rPr lang="en-US" smtClean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4A64-2C3F-4AD0-9701-F31F6E144B40}" type="datetime1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8058-659A-4C1D-9FC9-D5404E9C2179}" type="datetime1">
              <a:rPr lang="en-US" smtClean="0"/>
              <a:t>2/11/2016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11D2F-88DD-4F9D-BCD8-6124962AF6C2}" type="datetime1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4160-CEC7-4E6E-B3BD-AC3B9C727369}" type="datetime1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C2B5-B3E7-411C-BC1D-EE74DC9FA860}" type="datetime1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C9269-1413-4ACD-BB56-63D5C953D976}" type="datetime1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5E517-16A8-4E66-ABB2-833A307FD628}" type="datetime1">
              <a:rPr lang="en-US" smtClean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3E5-EF46-4EFA-BCED-8B784C1505A5}" type="datetime1">
              <a:rPr lang="en-US" smtClean="0"/>
              <a:t>2/11/2016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A04D9-3C67-41CF-B383-1CB19A2FCA99}" type="datetime1">
              <a:rPr lang="en-US" smtClean="0"/>
              <a:t>2/11/2016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5D5E-E797-4081-A95E-84C30B6B000D}" type="datetime1">
              <a:rPr lang="en-US" smtClean="0"/>
              <a:t>2/11/2016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10E32-5582-4DDB-8799-6B94221661C1}" type="datetime1">
              <a:rPr lang="en-US" smtClean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5EFDDA6B-EAB2-4C95-9B02-BE33FA38036A}" type="datetime1">
              <a:rPr lang="en-US" smtClean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93B44A4C-29CE-4B56-B423-067419688D47}" type="datetime1">
              <a:rPr lang="en-US" smtClean="0"/>
              <a:t>2/11/2016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7909" y="721495"/>
            <a:ext cx="11036012" cy="2971051"/>
          </a:xfrm>
        </p:spPr>
        <p:txBody>
          <a:bodyPr/>
          <a:lstStyle/>
          <a:p>
            <a:r>
              <a:rPr lang="en-US" sz="4400" dirty="0"/>
              <a:t>2016-2017 Governor’s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Proposed Budget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800" dirty="0" smtClean="0"/>
              <a:t/>
            </a:r>
            <a:br>
              <a:rPr lang="en-US" sz="4800" dirty="0" smtClean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8867" y="4977988"/>
            <a:ext cx="10572000" cy="1261945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Board of Trustees Meeting</a:t>
            </a:r>
            <a:endParaRPr lang="en-US" dirty="0" smtClean="0"/>
          </a:p>
          <a:p>
            <a:pPr algn="r"/>
            <a:r>
              <a:rPr lang="en-US" dirty="0" smtClean="0"/>
              <a:t>February </a:t>
            </a:r>
            <a:r>
              <a:rPr lang="en-US" dirty="0"/>
              <a:t>11, 2016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86399"/>
            <a:ext cx="2463887" cy="125567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063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2016-2017 Proposed Budget</a:t>
            </a:r>
            <a:br>
              <a:rPr lang="en-US" dirty="0" smtClean="0"/>
            </a:br>
            <a:r>
              <a:rPr lang="en-US" dirty="0" smtClean="0"/>
              <a:t>Cautions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9757578" cy="363651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OUTCOME:  One time funding in 2016; Less Revenue in 2017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MESSAGE:  Proceed with Caution!  Boost Reserve Levels </a:t>
            </a:r>
          </a:p>
          <a:p>
            <a:pPr lvl="1"/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6926782" y="6509558"/>
            <a:ext cx="52652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i="1" dirty="0" smtClean="0">
                <a:solidFill>
                  <a:schemeClr val="bg1"/>
                </a:solidFill>
              </a:rPr>
              <a:t>Board of Trustees Meeting – February 11, 2016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588" y="924613"/>
            <a:ext cx="3097705" cy="89535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93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052638"/>
            <a:ext cx="10572000" cy="2971051"/>
          </a:xfrm>
        </p:spPr>
        <p:txBody>
          <a:bodyPr/>
          <a:lstStyle/>
          <a:p>
            <a:r>
              <a:rPr lang="en-US" dirty="0" smtClean="0"/>
              <a:t>Questions?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Governor’s Proposed Budget 2016-2017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492187"/>
          </a:xfrm>
        </p:spPr>
        <p:txBody>
          <a:bodyPr>
            <a:normAutofit/>
          </a:bodyPr>
          <a:lstStyle/>
          <a:p>
            <a:pPr algn="r"/>
            <a:r>
              <a:rPr lang="en-US" sz="2000" dirty="0"/>
              <a:t>Board of Trustees Meeting</a:t>
            </a:r>
          </a:p>
          <a:p>
            <a:pPr algn="r"/>
            <a:r>
              <a:rPr lang="en-US" sz="2000" dirty="0"/>
              <a:t>February 11, 2016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027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2016-2017 Proposed Budget</a:t>
            </a:r>
            <a:br>
              <a:rPr lang="en-US" dirty="0" smtClean="0"/>
            </a:br>
            <a:r>
              <a:rPr lang="en-US" dirty="0" smtClean="0"/>
              <a:t>State 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111" y="2297388"/>
            <a:ext cx="10554574" cy="3636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Governor Brown released the 2016-2017 Proposed Budget </a:t>
            </a:r>
            <a:r>
              <a:rPr lang="en-US" sz="2800" dirty="0" smtClean="0"/>
              <a:t>on </a:t>
            </a:r>
            <a:r>
              <a:rPr lang="en-US" sz="2800" dirty="0"/>
              <a:t>January 7, </a:t>
            </a:r>
            <a:r>
              <a:rPr lang="en-US" sz="2800" dirty="0" smtClean="0"/>
              <a:t>2016</a:t>
            </a:r>
          </a:p>
          <a:p>
            <a:pPr marL="0" indent="0">
              <a:buNone/>
            </a:pPr>
            <a:r>
              <a:rPr lang="en-US" sz="2800" dirty="0" smtClean="0"/>
              <a:t>	Areas of Focus </a:t>
            </a:r>
          </a:p>
          <a:p>
            <a:pPr lvl="2"/>
            <a:r>
              <a:rPr lang="en-US" sz="2800" dirty="0" smtClean="0"/>
              <a:t>Paying Down Liabilities and Saving for Rainy Day </a:t>
            </a:r>
          </a:p>
          <a:p>
            <a:pPr lvl="2"/>
            <a:r>
              <a:rPr lang="en-US" sz="2800" dirty="0" smtClean="0"/>
              <a:t>Countering the Effects of Poverty</a:t>
            </a:r>
          </a:p>
          <a:p>
            <a:pPr lvl="2"/>
            <a:r>
              <a:rPr lang="en-US" sz="2800" dirty="0" smtClean="0"/>
              <a:t>Addressing Climate Change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588" y="924613"/>
            <a:ext cx="3097705" cy="8953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210004" y="6509558"/>
            <a:ext cx="49819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i="1" dirty="0" smtClean="0">
                <a:solidFill>
                  <a:schemeClr val="bg1"/>
                </a:solidFill>
              </a:rPr>
              <a:t>Board of Trustees Meeting - </a:t>
            </a:r>
            <a:r>
              <a:rPr lang="en-US" sz="1600" i="1" dirty="0">
                <a:solidFill>
                  <a:schemeClr val="bg1"/>
                </a:solidFill>
              </a:rPr>
              <a:t>February 11, 2016</a:t>
            </a:r>
            <a:endParaRPr lang="en-US" sz="1600" i="1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434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2016-2017 Proposed Budget</a:t>
            </a:r>
            <a:br>
              <a:rPr lang="en-US" dirty="0" smtClean="0"/>
            </a:br>
            <a:r>
              <a:rPr lang="en-US" dirty="0" smtClean="0"/>
              <a:t>State 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63" y="1819963"/>
            <a:ext cx="9364239" cy="363651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Education Funding has increased by 51% over the past 5 years</a:t>
            </a:r>
          </a:p>
          <a:p>
            <a:r>
              <a:rPr lang="en-US" sz="2400" dirty="0" smtClean="0"/>
              <a:t>Holds tuition at the UC, CSU, &amp; CCC at current levels</a:t>
            </a:r>
          </a:p>
          <a:p>
            <a:r>
              <a:rPr lang="en-US" sz="2400" dirty="0" smtClean="0"/>
              <a:t>Expiration </a:t>
            </a:r>
            <a:r>
              <a:rPr lang="en-US" sz="2400" dirty="0" smtClean="0"/>
              <a:t>of Prop 30 factored into the budget </a:t>
            </a:r>
          </a:p>
          <a:p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588" y="924613"/>
            <a:ext cx="3097705" cy="8953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210004" y="6509558"/>
            <a:ext cx="49819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i="1" dirty="0" smtClean="0">
                <a:solidFill>
                  <a:schemeClr val="bg1"/>
                </a:solidFill>
              </a:rPr>
              <a:t>Board of Trustees Meeting - </a:t>
            </a:r>
            <a:r>
              <a:rPr lang="en-US" sz="1600" i="1" dirty="0">
                <a:solidFill>
                  <a:schemeClr val="bg1"/>
                </a:solidFill>
              </a:rPr>
              <a:t>February 11, 2016</a:t>
            </a:r>
            <a:endParaRPr lang="en-US" sz="1600" i="1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800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2016-2017 Proposed Budget</a:t>
            </a:r>
            <a:br>
              <a:rPr lang="en-US" dirty="0" smtClean="0"/>
            </a:br>
            <a:r>
              <a:rPr lang="en-US" dirty="0" smtClean="0"/>
              <a:t>Community College 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110" y="2236370"/>
            <a:ext cx="10554574" cy="3636511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Continuing Investment in Higher Education</a:t>
            </a:r>
          </a:p>
          <a:p>
            <a:pPr lvl="1"/>
            <a:r>
              <a:rPr lang="en-US" sz="2800" dirty="0" smtClean="0"/>
              <a:t>Maintaining Affordability </a:t>
            </a:r>
          </a:p>
          <a:p>
            <a:pPr lvl="1"/>
            <a:r>
              <a:rPr lang="en-US" sz="2800" dirty="0" smtClean="0"/>
              <a:t>Supporting Success for All Students </a:t>
            </a:r>
          </a:p>
          <a:p>
            <a:pPr lvl="1"/>
            <a:r>
              <a:rPr lang="en-US" sz="2800" dirty="0" smtClean="0"/>
              <a:t>Strengthening Paths through Education and Into Workforce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588" y="924613"/>
            <a:ext cx="3097705" cy="8953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902506" y="6509558"/>
            <a:ext cx="52894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i="1" dirty="0" smtClean="0">
                <a:solidFill>
                  <a:schemeClr val="bg1"/>
                </a:solidFill>
              </a:rPr>
              <a:t>Board of Trustees Meeting - </a:t>
            </a:r>
            <a:r>
              <a:rPr lang="en-US" sz="1600" i="1" dirty="0">
                <a:solidFill>
                  <a:schemeClr val="bg1"/>
                </a:solidFill>
              </a:rPr>
              <a:t>February 11, 2016</a:t>
            </a:r>
            <a:endParaRPr lang="en-US" sz="1600" i="1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00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2016-2017 Proposed Budget</a:t>
            </a:r>
            <a:br>
              <a:rPr lang="en-US" dirty="0" smtClean="0"/>
            </a:br>
            <a:r>
              <a:rPr lang="en-US" dirty="0" smtClean="0"/>
              <a:t>Community College 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028" y="1807492"/>
            <a:ext cx="8862533" cy="4299741"/>
          </a:xfrm>
        </p:spPr>
        <p:txBody>
          <a:bodyPr>
            <a:noAutofit/>
          </a:bodyPr>
          <a:lstStyle/>
          <a:p>
            <a:pPr marL="339725" lvl="2" indent="-339725"/>
            <a:r>
              <a:rPr lang="en-US" sz="2100" u="sng" dirty="0" smtClean="0"/>
              <a:t>One-Time Funding </a:t>
            </a:r>
            <a:r>
              <a:rPr lang="en-US" sz="2100" dirty="0"/>
              <a:t>to Pay Down Debts &amp;</a:t>
            </a:r>
            <a:r>
              <a:rPr lang="en-US" sz="2100" dirty="0" smtClean="0"/>
              <a:t> Liabilities</a:t>
            </a:r>
          </a:p>
          <a:p>
            <a:pPr marL="744538" lvl="3" indent="-347663"/>
            <a:r>
              <a:rPr lang="en-US" sz="2100" dirty="0" smtClean="0"/>
              <a:t>$283 </a:t>
            </a:r>
            <a:r>
              <a:rPr lang="en-US" sz="2100" dirty="0"/>
              <a:t>million Deferred Maintenance </a:t>
            </a:r>
            <a:r>
              <a:rPr lang="en-US" sz="2100" dirty="0" smtClean="0"/>
              <a:t>and Instruction Equipment</a:t>
            </a:r>
          </a:p>
          <a:p>
            <a:pPr marL="1658938" lvl="4" indent="-282575"/>
            <a:r>
              <a:rPr lang="en-US" sz="2100" dirty="0" smtClean="0"/>
              <a:t>No matching requirements</a:t>
            </a:r>
          </a:p>
          <a:p>
            <a:pPr marL="687388" lvl="3" indent="-290513"/>
            <a:r>
              <a:rPr lang="en-US" sz="2100" dirty="0" smtClean="0"/>
              <a:t>$</a:t>
            </a:r>
            <a:r>
              <a:rPr lang="en-US" sz="2100" dirty="0"/>
              <a:t>76 million </a:t>
            </a:r>
            <a:r>
              <a:rPr lang="en-US" sz="2100" dirty="0" smtClean="0"/>
              <a:t>for </a:t>
            </a:r>
            <a:r>
              <a:rPr lang="en-US" sz="2100" dirty="0"/>
              <a:t>outstanding state mandate claims </a:t>
            </a:r>
            <a:endParaRPr lang="en-US" sz="2100" dirty="0" smtClean="0"/>
          </a:p>
          <a:p>
            <a:pPr marL="339725" lvl="3" indent="-339725">
              <a:tabLst>
                <a:tab pos="396875" algn="l"/>
              </a:tabLst>
            </a:pPr>
            <a:r>
              <a:rPr lang="en-US" sz="2100" dirty="0" smtClean="0"/>
              <a:t>$5 </a:t>
            </a:r>
            <a:r>
              <a:rPr lang="en-US" sz="2100" dirty="0"/>
              <a:t>million Zero-Textbook Cost </a:t>
            </a:r>
            <a:r>
              <a:rPr lang="en-US" sz="2100" dirty="0" smtClean="0"/>
              <a:t>Programs</a:t>
            </a:r>
          </a:p>
          <a:p>
            <a:pPr marL="742950" lvl="2" indent="-342900"/>
            <a:r>
              <a:rPr lang="en-US" sz="2100" dirty="0" smtClean="0"/>
              <a:t>$</a:t>
            </a:r>
            <a:r>
              <a:rPr lang="en-US" sz="2100" dirty="0"/>
              <a:t>30 million increase for Basic </a:t>
            </a:r>
            <a:r>
              <a:rPr lang="en-US" sz="2100" dirty="0" smtClean="0"/>
              <a:t>Skills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588" y="924613"/>
            <a:ext cx="3097705" cy="8953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926782" y="6509558"/>
            <a:ext cx="52652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i="1" dirty="0" smtClean="0">
                <a:solidFill>
                  <a:schemeClr val="bg1"/>
                </a:solidFill>
              </a:rPr>
              <a:t>Board of Trustees Meeting – February 11,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2016-2017 Proposed Budget</a:t>
            </a:r>
            <a:br>
              <a:rPr lang="en-US" dirty="0" smtClean="0"/>
            </a:br>
            <a:r>
              <a:rPr lang="en-US" dirty="0" smtClean="0"/>
              <a:t>Community College Overview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588" y="924613"/>
            <a:ext cx="3097705" cy="8953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902506" y="6509558"/>
            <a:ext cx="52894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i="1" dirty="0" smtClean="0">
                <a:solidFill>
                  <a:schemeClr val="bg1"/>
                </a:solidFill>
              </a:rPr>
              <a:t>Board of Trustees Meeting - </a:t>
            </a:r>
            <a:r>
              <a:rPr lang="en-US" sz="1600" i="1" dirty="0">
                <a:solidFill>
                  <a:schemeClr val="bg1"/>
                </a:solidFill>
              </a:rPr>
              <a:t>February 11, 2016</a:t>
            </a:r>
            <a:endParaRPr lang="en-US" sz="1600" i="1" dirty="0" smtClean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30295" y="2279377"/>
            <a:ext cx="9085939" cy="3636511"/>
          </a:xfrm>
        </p:spPr>
        <p:txBody>
          <a:bodyPr anchor="t">
            <a:normAutofit fontScale="92500"/>
          </a:bodyPr>
          <a:lstStyle/>
          <a:p>
            <a:pPr marL="396875" lvl="1" indent="-339725"/>
            <a:r>
              <a:rPr lang="en-US" sz="2600" dirty="0" smtClean="0"/>
              <a:t>$200 million for the Strong Workforce Program </a:t>
            </a:r>
          </a:p>
          <a:p>
            <a:pPr marL="396875" lvl="1" indent="-339725"/>
            <a:r>
              <a:rPr lang="en-US" sz="2600" dirty="0" smtClean="0"/>
              <a:t>$48 million of on-going </a:t>
            </a:r>
            <a:r>
              <a:rPr lang="en-US" sz="2600" dirty="0"/>
              <a:t>funds to support Career Technical Education Pathway Program</a:t>
            </a:r>
          </a:p>
          <a:p>
            <a:pPr marL="339725" lvl="1" indent="-282575"/>
            <a:r>
              <a:rPr lang="en-US" sz="2600" dirty="0"/>
              <a:t>$10 million for the Institutional Effectiveness Partnership</a:t>
            </a:r>
          </a:p>
          <a:p>
            <a:pPr marL="857250" lvl="2" indent="-395288"/>
            <a:r>
              <a:rPr lang="en-US" sz="2600" dirty="0"/>
              <a:t>$8 million for developing &amp; disseminating effective practices </a:t>
            </a:r>
          </a:p>
          <a:p>
            <a:pPr marL="857250" lvl="2" indent="-395288"/>
            <a:r>
              <a:rPr lang="en-US" sz="2600" dirty="0"/>
              <a:t>$2 million for local technical assistance </a:t>
            </a:r>
          </a:p>
          <a:p>
            <a:pPr lvl="1"/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027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2016-2017 Proposed Budget</a:t>
            </a:r>
            <a:br>
              <a:rPr lang="en-US" dirty="0" smtClean="0"/>
            </a:br>
            <a:r>
              <a:rPr lang="en-US" dirty="0" smtClean="0"/>
              <a:t>Community College Proposals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161451" y="6509558"/>
            <a:ext cx="50305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i="1" dirty="0" smtClean="0">
                <a:solidFill>
                  <a:schemeClr val="bg1"/>
                </a:solidFill>
              </a:rPr>
              <a:t>Board of Trustees Meeting – February 11, 2016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588" y="924613"/>
            <a:ext cx="3097705" cy="89535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7005" y="2331045"/>
            <a:ext cx="8276736" cy="4178513"/>
          </a:xfrm>
        </p:spPr>
        <p:txBody>
          <a:bodyPr anchor="t">
            <a:normAutofit/>
          </a:bodyPr>
          <a:lstStyle/>
          <a:p>
            <a:r>
              <a:rPr lang="en-US" sz="2400" dirty="0" smtClean="0"/>
              <a:t>Provides 10.93% share of Prop 98 funding</a:t>
            </a:r>
          </a:p>
          <a:p>
            <a:r>
              <a:rPr lang="en-US" sz="2400" dirty="0" smtClean="0"/>
              <a:t>$114.7 million to fund 2% growth</a:t>
            </a:r>
          </a:p>
          <a:p>
            <a:pPr lvl="1"/>
            <a:r>
              <a:rPr lang="en-US" sz="2200" dirty="0"/>
              <a:t>E</a:t>
            </a:r>
            <a:r>
              <a:rPr lang="en-US" sz="2200" dirty="0" smtClean="0"/>
              <a:t>quates to 50,000 students </a:t>
            </a:r>
          </a:p>
          <a:p>
            <a:pPr lvl="1"/>
            <a:r>
              <a:rPr lang="en-US" sz="2200" dirty="0" smtClean="0"/>
              <a:t>One-third of Community Colleges not meeting their enrollment growth </a:t>
            </a:r>
          </a:p>
          <a:p>
            <a:pPr lvl="1"/>
            <a:r>
              <a:rPr lang="en-US" sz="2200" dirty="0" smtClean="0"/>
              <a:t>Majority of growth is 1-2%</a:t>
            </a:r>
          </a:p>
          <a:p>
            <a:r>
              <a:rPr lang="en-US" sz="2400" dirty="0" smtClean="0"/>
              <a:t>$29.3 million to fund .47% COLA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43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2016-2017 Proposed Budget</a:t>
            </a:r>
            <a:br>
              <a:rPr lang="en-US" dirty="0" smtClean="0"/>
            </a:br>
            <a:r>
              <a:rPr lang="en-US" dirty="0" smtClean="0"/>
              <a:t>Community College Proposals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161451" y="6509558"/>
            <a:ext cx="50305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i="1" dirty="0" smtClean="0">
                <a:solidFill>
                  <a:schemeClr val="bg1"/>
                </a:solidFill>
              </a:rPr>
              <a:t>Board of Trustees Meeting – February 11, 2016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588" y="924613"/>
            <a:ext cx="3097705" cy="89535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65558" y="2207051"/>
            <a:ext cx="9183044" cy="3915418"/>
          </a:xfrm>
        </p:spPr>
        <p:txBody>
          <a:bodyPr anchor="t">
            <a:normAutofit lnSpcReduction="10000"/>
          </a:bodyPr>
          <a:lstStyle/>
          <a:p>
            <a:r>
              <a:rPr lang="en-US" sz="2400" dirty="0" smtClean="0"/>
              <a:t>$</a:t>
            </a:r>
            <a:r>
              <a:rPr lang="en-US" sz="2400" dirty="0"/>
              <a:t>45.2 million for Prop 39 energy efficiency programs</a:t>
            </a:r>
          </a:p>
          <a:p>
            <a:r>
              <a:rPr lang="en-US" sz="2400" dirty="0"/>
              <a:t>$25 million to fund Awards for Innovation in Higher Education </a:t>
            </a:r>
            <a:endParaRPr lang="en-US" sz="2400" dirty="0" smtClean="0"/>
          </a:p>
          <a:p>
            <a:r>
              <a:rPr lang="en-US" sz="2400" dirty="0"/>
              <a:t>Increase of $3 million for the Telecommunications &amp; Technology Infrastructure Program </a:t>
            </a:r>
            <a:endParaRPr lang="en-US" sz="2400" dirty="0" smtClean="0"/>
          </a:p>
          <a:p>
            <a:r>
              <a:rPr lang="en-US" sz="2400" dirty="0"/>
              <a:t>Increase of $1.3 million to fund the .47% COLA for DSPS, EOPS, CalWORKs, and Child Care Tax Bailout program </a:t>
            </a:r>
          </a:p>
          <a:p>
            <a:r>
              <a:rPr lang="en-US" sz="2400" dirty="0"/>
              <a:t>No funding increases for the Student Success and Support Programs or for Student Equity Plans </a:t>
            </a:r>
          </a:p>
          <a:p>
            <a:endParaRPr lang="en-US" sz="22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415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2016-2017 Proposed Budget </a:t>
            </a:r>
            <a:br>
              <a:rPr lang="en-US" dirty="0" smtClean="0"/>
            </a:br>
            <a:r>
              <a:rPr lang="en-US" dirty="0" smtClean="0"/>
              <a:t>Cautions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135" y="2873047"/>
            <a:ext cx="10554574" cy="3636511"/>
          </a:xfrm>
        </p:spPr>
        <p:txBody>
          <a:bodyPr>
            <a:noAutofit/>
          </a:bodyPr>
          <a:lstStyle/>
          <a:p>
            <a:r>
              <a:rPr lang="en-US" sz="2200" dirty="0" smtClean="0"/>
              <a:t>Cautions </a:t>
            </a:r>
          </a:p>
          <a:p>
            <a:pPr lvl="1"/>
            <a:r>
              <a:rPr lang="en-US" sz="2200" dirty="0" smtClean="0"/>
              <a:t>Prop 30 Phases out in 2016-17 – Loss of Sales Tax Revenue </a:t>
            </a:r>
          </a:p>
          <a:p>
            <a:pPr lvl="2"/>
            <a:r>
              <a:rPr lang="en-US" sz="2200" dirty="0" smtClean="0"/>
              <a:t>Vote of people needed to continue </a:t>
            </a:r>
          </a:p>
          <a:p>
            <a:pPr lvl="1"/>
            <a:r>
              <a:rPr lang="en-US" sz="2200" dirty="0" smtClean="0"/>
              <a:t>$9 billion Facility Bond rumored to go down to $3 billion</a:t>
            </a:r>
          </a:p>
          <a:p>
            <a:pPr lvl="2"/>
            <a:r>
              <a:rPr lang="en-US" sz="2200" dirty="0" smtClean="0"/>
              <a:t>All for K-12</a:t>
            </a:r>
          </a:p>
          <a:p>
            <a:pPr lvl="2"/>
            <a:r>
              <a:rPr lang="en-US" sz="2200" dirty="0" smtClean="0"/>
              <a:t>Project funding needs for Community Colleges:  $30 billion </a:t>
            </a:r>
          </a:p>
          <a:p>
            <a:pPr lvl="1"/>
            <a:r>
              <a:rPr lang="en-US" sz="2200" dirty="0" smtClean="0"/>
              <a:t>STRS/PERS going up due to stock market declines </a:t>
            </a:r>
          </a:p>
          <a:p>
            <a:pPr lvl="2"/>
            <a:r>
              <a:rPr lang="en-US" sz="2200" dirty="0" smtClean="0"/>
              <a:t>Both portfolios are not performing as projected </a:t>
            </a:r>
          </a:p>
          <a:p>
            <a:pPr marL="914400" lvl="2" indent="0">
              <a:buNone/>
            </a:pPr>
            <a:r>
              <a:rPr lang="en-US" sz="2200" dirty="0" smtClean="0"/>
              <a:t> </a:t>
            </a:r>
          </a:p>
          <a:p>
            <a:pPr lvl="1"/>
            <a:endParaRPr lang="en-US" sz="2200" dirty="0" smtClean="0"/>
          </a:p>
          <a:p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7299016" y="6509558"/>
            <a:ext cx="48929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i="1" dirty="0" smtClean="0">
                <a:solidFill>
                  <a:schemeClr val="bg1"/>
                </a:solidFill>
              </a:rPr>
              <a:t>Board of Trustees Meeting – February 11, 2016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588" y="924613"/>
            <a:ext cx="3097705" cy="89535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4654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Custom 7">
      <a:dk1>
        <a:sysClr val="windowText" lastClr="000000"/>
      </a:dk1>
      <a:lt1>
        <a:srgbClr val="E1DFDF"/>
      </a:lt1>
      <a:dk2>
        <a:srgbClr val="696464"/>
      </a:dk2>
      <a:lt2>
        <a:srgbClr val="742117"/>
      </a:lt2>
      <a:accent1>
        <a:srgbClr val="9B2D1F"/>
      </a:accent1>
      <a:accent2>
        <a:srgbClr val="9B2D1F"/>
      </a:accent2>
      <a:accent3>
        <a:srgbClr val="4E4A4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34D452C63F3247A23DF096E4AC1B82" ma:contentTypeVersion="1" ma:contentTypeDescription="Create a new document." ma:contentTypeScope="" ma:versionID="ccaa899876f6731a84f68d83aee1946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419475A-40D6-4AFC-AA10-6E796B897000}"/>
</file>

<file path=customXml/itemProps2.xml><?xml version="1.0" encoding="utf-8"?>
<ds:datastoreItem xmlns:ds="http://schemas.openxmlformats.org/officeDocument/2006/customXml" ds:itemID="{0678B5A7-4D68-4515-AE53-F865852AABF3}"/>
</file>

<file path=customXml/itemProps3.xml><?xml version="1.0" encoding="utf-8"?>
<ds:datastoreItem xmlns:ds="http://schemas.openxmlformats.org/officeDocument/2006/customXml" ds:itemID="{9F7B840A-6138-44A4-A2DF-F49988D565A3}"/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500</TotalTime>
  <Words>488</Words>
  <Application>Microsoft Office PowerPoint</Application>
  <PresentationFormat>Widescreen</PresentationFormat>
  <Paragraphs>83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Century Gothic</vt:lpstr>
      <vt:lpstr>Wingdings 2</vt:lpstr>
      <vt:lpstr>Quotable</vt:lpstr>
      <vt:lpstr>2016-2017 Governor’s  Proposed Budget  </vt:lpstr>
      <vt:lpstr>2016-2017 Proposed Budget State Overview </vt:lpstr>
      <vt:lpstr>2016-2017 Proposed Budget State Overview </vt:lpstr>
      <vt:lpstr>2016-2017 Proposed Budget Community College Overview </vt:lpstr>
      <vt:lpstr>2016-2017 Proposed Budget Community College Overview </vt:lpstr>
      <vt:lpstr>2016-2017 Proposed Budget Community College Overview </vt:lpstr>
      <vt:lpstr>2016-2017 Proposed Budget Community College Proposals</vt:lpstr>
      <vt:lpstr>2016-2017 Proposed Budget Community College Proposals</vt:lpstr>
      <vt:lpstr>2016-2017 Proposed Budget  Cautions </vt:lpstr>
      <vt:lpstr>2016-2017 Proposed Budget Cautions</vt:lpstr>
      <vt:lpstr>Questions?  Governor’s Proposed Budget 2016-2017</vt:lpstr>
    </vt:vector>
  </TitlesOfParts>
  <Company>Mt. San Jacinto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2016-2017 Governor’s Proposed Budget Board of Trustees Meeting  February 11, 2016</dc:title>
  <dc:creator>Jennifer Marrs</dc:creator>
  <cp:lastModifiedBy>Jennifer Marrs</cp:lastModifiedBy>
  <cp:revision>25</cp:revision>
  <cp:lastPrinted>2016-02-10T23:13:53Z</cp:lastPrinted>
  <dcterms:created xsi:type="dcterms:W3CDTF">2016-01-22T23:02:00Z</dcterms:created>
  <dcterms:modified xsi:type="dcterms:W3CDTF">2016-02-11T21:48:20Z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0x0101003C34D452C63F3247A23DF096E4AC1B82</vt:lpwstr>
  </property>
</Properties>
</file>