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73" r:id="rId4"/>
    <p:sldId id="299" r:id="rId5"/>
    <p:sldId id="289" r:id="rId6"/>
    <p:sldId id="288" r:id="rId7"/>
    <p:sldId id="263" r:id="rId8"/>
    <p:sldId id="287" r:id="rId9"/>
    <p:sldId id="271" r:id="rId10"/>
    <p:sldId id="286" r:id="rId11"/>
    <p:sldId id="290" r:id="rId12"/>
    <p:sldId id="291" r:id="rId13"/>
    <p:sldId id="294" r:id="rId14"/>
    <p:sldId id="292" r:id="rId15"/>
    <p:sldId id="298" r:id="rId16"/>
    <p:sldId id="293" r:id="rId17"/>
    <p:sldId id="296" r:id="rId18"/>
    <p:sldId id="297" r:id="rId19"/>
    <p:sldId id="300" r:id="rId20"/>
    <p:sldId id="295" r:id="rId21"/>
    <p:sldId id="274" r:id="rId22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75" autoAdjust="0"/>
    <p:restoredTop sz="94660"/>
  </p:normalViewPr>
  <p:slideViewPr>
    <p:cSldViewPr>
      <p:cViewPr>
        <p:scale>
          <a:sx n="120" d="100"/>
          <a:sy n="120" d="100"/>
        </p:scale>
        <p:origin x="-15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219" cy="460696"/>
          </a:xfrm>
          <a:prstGeom prst="rect">
            <a:avLst/>
          </a:prstGeom>
        </p:spPr>
        <p:txBody>
          <a:bodyPr vert="horz" lIns="90507" tIns="45254" rIns="90507" bIns="4525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111" y="0"/>
            <a:ext cx="3010219" cy="460696"/>
          </a:xfrm>
          <a:prstGeom prst="rect">
            <a:avLst/>
          </a:prstGeom>
        </p:spPr>
        <p:txBody>
          <a:bodyPr vert="horz" lIns="90507" tIns="45254" rIns="90507" bIns="45254" rtlCol="0"/>
          <a:lstStyle>
            <a:lvl1pPr algn="r">
              <a:defRPr sz="1200"/>
            </a:lvl1pPr>
          </a:lstStyle>
          <a:p>
            <a:fld id="{440ACF43-CACE-461B-8049-201F7D27E12C}" type="datetimeFigureOut">
              <a:rPr lang="en-US" smtClean="0"/>
              <a:t>6/25/2015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932"/>
            <a:ext cx="3010219" cy="460696"/>
          </a:xfrm>
          <a:prstGeom prst="rect">
            <a:avLst/>
          </a:prstGeom>
        </p:spPr>
        <p:txBody>
          <a:bodyPr vert="horz" lIns="90507" tIns="45254" rIns="90507" bIns="4525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111" y="8757932"/>
            <a:ext cx="3010219" cy="460696"/>
          </a:xfrm>
          <a:prstGeom prst="rect">
            <a:avLst/>
          </a:prstGeom>
        </p:spPr>
        <p:txBody>
          <a:bodyPr vert="horz" lIns="90507" tIns="45254" rIns="90507" bIns="45254" rtlCol="0" anchor="b"/>
          <a:lstStyle>
            <a:lvl1pPr algn="r">
              <a:defRPr sz="1200"/>
            </a:lvl1pPr>
          </a:lstStyle>
          <a:p>
            <a:fld id="{9853C9FF-FC2A-4C0F-A1BA-0CA57D397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768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219" cy="460696"/>
          </a:xfrm>
          <a:prstGeom prst="rect">
            <a:avLst/>
          </a:prstGeom>
        </p:spPr>
        <p:txBody>
          <a:bodyPr vert="horz" lIns="90507" tIns="45254" rIns="90507" bIns="4525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5111" y="0"/>
            <a:ext cx="3010219" cy="460696"/>
          </a:xfrm>
          <a:prstGeom prst="rect">
            <a:avLst/>
          </a:prstGeom>
        </p:spPr>
        <p:txBody>
          <a:bodyPr vert="horz" lIns="90507" tIns="45254" rIns="90507" bIns="45254" rtlCol="0"/>
          <a:lstStyle>
            <a:lvl1pPr algn="r">
              <a:defRPr sz="1200"/>
            </a:lvl1pPr>
          </a:lstStyle>
          <a:p>
            <a:fld id="{C18540D1-6E02-4E73-B4EC-4D6B45BDD1FF}" type="datetimeFigureOut">
              <a:rPr lang="en-US" smtClean="0"/>
              <a:t>6/25/2015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07" tIns="45254" rIns="90507" bIns="4525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062" y="4378967"/>
            <a:ext cx="5558776" cy="4149404"/>
          </a:xfrm>
          <a:prstGeom prst="rect">
            <a:avLst/>
          </a:prstGeom>
        </p:spPr>
        <p:txBody>
          <a:bodyPr vert="horz" lIns="90507" tIns="45254" rIns="90507" bIns="452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932"/>
            <a:ext cx="3010219" cy="460696"/>
          </a:xfrm>
          <a:prstGeom prst="rect">
            <a:avLst/>
          </a:prstGeom>
        </p:spPr>
        <p:txBody>
          <a:bodyPr vert="horz" lIns="90507" tIns="45254" rIns="90507" bIns="4525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5111" y="8757932"/>
            <a:ext cx="3010219" cy="460696"/>
          </a:xfrm>
          <a:prstGeom prst="rect">
            <a:avLst/>
          </a:prstGeom>
        </p:spPr>
        <p:txBody>
          <a:bodyPr vert="horz" lIns="90507" tIns="45254" rIns="90507" bIns="45254" rtlCol="0" anchor="b"/>
          <a:lstStyle>
            <a:lvl1pPr algn="r">
              <a:defRPr sz="1200"/>
            </a:lvl1pPr>
          </a:lstStyle>
          <a:p>
            <a:fld id="{CF399177-52DE-4453-B31F-B598C9774D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46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DA710-6B75-4282-A05C-0A614E3C8695}" type="datetime1">
              <a:rPr lang="en-US" smtClean="0"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ADEA8EF4-B5CF-4F60-B829-007523250C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1A920-3331-4434-9B39-7442346F5E77}" type="datetime1">
              <a:rPr lang="en-US" smtClean="0"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8EF4-B5CF-4F60-B829-007523250C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0946-99C1-4169-B938-CDE02EA96591}" type="datetime1">
              <a:rPr lang="en-US" smtClean="0"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ADEA8EF4-B5CF-4F60-B829-007523250C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878E-78CC-4664-B1A8-F5C313903F8E}" type="datetime1">
              <a:rPr lang="en-US" smtClean="0"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8EF4-B5CF-4F60-B829-007523250C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710D-6326-4997-A12F-88BCC953D9E2}" type="datetime1">
              <a:rPr lang="en-US" smtClean="0"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ADEA8EF4-B5CF-4F60-B829-007523250C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2944-04F2-4A9E-BDDA-E0F89CB57B24}" type="datetime1">
              <a:rPr lang="en-US" smtClean="0"/>
              <a:t>6/25/2015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8EF4-B5CF-4F60-B829-007523250C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3FF9-CBA0-461A-B1AE-4317E7ABA95D}" type="datetime1">
              <a:rPr lang="en-US" smtClean="0"/>
              <a:t>6/25/2015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8EF4-B5CF-4F60-B829-007523250C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F5F7-7677-4698-8F3D-98227AEF32B1}" type="datetime1">
              <a:rPr lang="en-US" smtClean="0"/>
              <a:t>6/25/2015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8EF4-B5CF-4F60-B829-007523250C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5225-6957-4F48-BBFD-F4CC1E5DC82C}" type="datetime1">
              <a:rPr lang="en-US" smtClean="0"/>
              <a:t>6/25/2015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8EF4-B5CF-4F60-B829-007523250C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BEA7-098F-46B3-A7F9-2EFA07C8C849}" type="datetime1">
              <a:rPr lang="en-US" smtClean="0"/>
              <a:t>6/25/2015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8EF4-B5CF-4F60-B829-007523250C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203E-CD61-4E0D-BA98-903F8531F870}" type="datetime1">
              <a:rPr lang="en-US" smtClean="0"/>
              <a:t>6/25/2015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8EF4-B5CF-4F60-B829-007523250C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5289A95-8EEB-4A58-8A9A-F6DA58048848}" type="datetime1">
              <a:rPr lang="en-US" smtClean="0"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DEA8EF4-B5CF-4F60-B829-007523250C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"/>
            <a:ext cx="8686800" cy="1600200"/>
          </a:xfrm>
        </p:spPr>
        <p:txBody>
          <a:bodyPr/>
          <a:lstStyle/>
          <a:p>
            <a:r>
              <a:rPr lang="en-US" sz="3200" b="1" dirty="0" smtClean="0">
                <a:ln>
                  <a:noFill/>
                </a:ln>
                <a:solidFill>
                  <a:schemeClr val="accent1"/>
                </a:solidFill>
                <a:effectLst/>
              </a:rPr>
              <a:t>Mt. San Jacinto Community College District </a:t>
            </a:r>
            <a:br>
              <a:rPr lang="en-US" sz="3200" b="1" dirty="0" smtClean="0">
                <a:ln>
                  <a:noFill/>
                </a:ln>
                <a:solidFill>
                  <a:schemeClr val="accent1"/>
                </a:solidFill>
                <a:effectLst/>
              </a:rPr>
            </a:br>
            <a:r>
              <a:rPr lang="en-US" sz="3200" b="1" dirty="0" smtClean="0">
                <a:ln>
                  <a:noFill/>
                </a:ln>
                <a:solidFill>
                  <a:schemeClr val="accent1"/>
                </a:solidFill>
                <a:effectLst/>
              </a:rPr>
              <a:t>Five Year Construction Plan  </a:t>
            </a:r>
            <a:endParaRPr lang="en-US" sz="3200" b="1" dirty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949462"/>
            <a:ext cx="8001000" cy="832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+mj-lt"/>
              </a:rPr>
              <a:t>Board of Trustees Meeting </a:t>
            </a:r>
          </a:p>
          <a:p>
            <a:r>
              <a:rPr lang="en-US" dirty="0" smtClean="0">
                <a:solidFill>
                  <a:schemeClr val="accent1"/>
                </a:solidFill>
                <a:latin typeface="+mj-lt"/>
              </a:rPr>
              <a:t>June 25, 2015</a:t>
            </a: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8" name="Picture 2" descr="N:\Public\Departments\Public Info-Mktg\Graduation\2014\DeeAnn\MSJCwide\MSJCgrad171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21" t="46264" r="20763" b="35655"/>
          <a:stretch/>
        </p:blipFill>
        <p:spPr bwMode="auto">
          <a:xfrm>
            <a:off x="0" y="2667000"/>
            <a:ext cx="9143999" cy="2812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2590800"/>
            <a:ext cx="91440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7" descr="msjclogo5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375196"/>
            <a:ext cx="1676400" cy="48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68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016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Initial Project Proposal 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b="1" u="sng" dirty="0" smtClean="0">
                <a:solidFill>
                  <a:schemeClr val="tx1"/>
                </a:solidFill>
              </a:rPr>
              <a:t>San Jacinto Campus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Cultural Arts Center </a:t>
            </a:r>
          </a:p>
          <a:p>
            <a:pPr lvl="2"/>
            <a:r>
              <a:rPr lang="en-US" sz="1900" dirty="0" smtClean="0">
                <a:solidFill>
                  <a:schemeClr val="tx1"/>
                </a:solidFill>
              </a:rPr>
              <a:t>1030 </a:t>
            </a:r>
            <a:r>
              <a:rPr lang="en-US" sz="1900" dirty="0">
                <a:solidFill>
                  <a:schemeClr val="tx1"/>
                </a:solidFill>
              </a:rPr>
              <a:t>Net FTES </a:t>
            </a:r>
            <a:r>
              <a:rPr lang="en-US" sz="1900" dirty="0" smtClean="0">
                <a:solidFill>
                  <a:schemeClr val="tx1"/>
                </a:solidFill>
              </a:rPr>
              <a:t>Increase</a:t>
            </a:r>
            <a:endParaRPr lang="en-US" sz="1900" dirty="0" smtClean="0">
              <a:solidFill>
                <a:schemeClr val="tx1"/>
              </a:solidFill>
            </a:endParaRPr>
          </a:p>
          <a:p>
            <a:pPr lvl="2"/>
            <a:r>
              <a:rPr lang="en-US" sz="1900" dirty="0" smtClean="0">
                <a:solidFill>
                  <a:schemeClr val="tx1"/>
                </a:solidFill>
              </a:rPr>
              <a:t>General </a:t>
            </a:r>
            <a:r>
              <a:rPr lang="en-US" sz="1900" dirty="0" smtClean="0">
                <a:solidFill>
                  <a:schemeClr val="tx1"/>
                </a:solidFill>
              </a:rPr>
              <a:t>Classrooms, Computer Lab, Video </a:t>
            </a:r>
            <a:r>
              <a:rPr lang="en-US" sz="1900" dirty="0">
                <a:solidFill>
                  <a:schemeClr val="tx1"/>
                </a:solidFill>
              </a:rPr>
              <a:t>Production </a:t>
            </a:r>
            <a:r>
              <a:rPr lang="en-US" sz="1900" dirty="0" smtClean="0">
                <a:solidFill>
                  <a:schemeClr val="tx1"/>
                </a:solidFill>
              </a:rPr>
              <a:t>Lab, Recording Studios, Radio &amp; TV Studio, Post </a:t>
            </a:r>
            <a:r>
              <a:rPr lang="en-US" sz="1900" dirty="0">
                <a:solidFill>
                  <a:schemeClr val="tx1"/>
                </a:solidFill>
              </a:rPr>
              <a:t>Production </a:t>
            </a:r>
            <a:r>
              <a:rPr lang="en-US" sz="1900" dirty="0" smtClean="0">
                <a:solidFill>
                  <a:schemeClr val="tx1"/>
                </a:solidFill>
              </a:rPr>
              <a:t>Lab, Painting Lab, 3D &amp; 2D Studio, Ceramics Labs, Dance Labs, Dance Theater, Scene </a:t>
            </a:r>
            <a:r>
              <a:rPr lang="en-US" sz="1900" dirty="0">
                <a:solidFill>
                  <a:schemeClr val="tx1"/>
                </a:solidFill>
              </a:rPr>
              <a:t>Shop, Costume </a:t>
            </a:r>
            <a:r>
              <a:rPr lang="en-US" sz="1900" dirty="0" smtClean="0">
                <a:solidFill>
                  <a:schemeClr val="tx1"/>
                </a:solidFill>
              </a:rPr>
              <a:t>Shop, Art Gallery, 400 </a:t>
            </a:r>
            <a:r>
              <a:rPr lang="en-US" sz="1900" dirty="0">
                <a:solidFill>
                  <a:schemeClr val="tx1"/>
                </a:solidFill>
              </a:rPr>
              <a:t>Seat </a:t>
            </a:r>
            <a:r>
              <a:rPr lang="en-US" sz="1900" dirty="0" smtClean="0">
                <a:solidFill>
                  <a:schemeClr val="tx1"/>
                </a:solidFill>
              </a:rPr>
              <a:t>Theater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r>
              <a:rPr lang="en-US" sz="3200" dirty="0"/>
              <a:t>Mt. San Jacinto </a:t>
            </a:r>
            <a:r>
              <a:rPr lang="en-US" sz="3200" dirty="0" smtClean="0"/>
              <a:t>College District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Five </a:t>
            </a:r>
            <a:r>
              <a:rPr lang="en-US" sz="3200" dirty="0" smtClean="0"/>
              <a:t>Year Plan </a:t>
            </a:r>
            <a:endParaRPr lang="en-US" sz="3200" dirty="0"/>
          </a:p>
        </p:txBody>
      </p:sp>
      <p:pic>
        <p:nvPicPr>
          <p:cNvPr id="6" name="Picture 2" descr="N:\Public\Departments\Public Info-Mktg\Campus SJC\CulturalArtsCenter.Render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 bwMode="auto">
          <a:xfrm>
            <a:off x="4724400" y="4953000"/>
            <a:ext cx="4107309" cy="136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050" y="6519446"/>
            <a:ext cx="563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1"/>
                </a:solidFill>
              </a:rPr>
              <a:t>Board of Trustees Meeting – June 25, 2015</a:t>
            </a:r>
            <a:endParaRPr lang="en-US" sz="1400" i="1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0771"/>
            <a:ext cx="2133600" cy="365125"/>
          </a:xfrm>
        </p:spPr>
        <p:txBody>
          <a:bodyPr/>
          <a:lstStyle/>
          <a:p>
            <a:fld id="{ADEA8EF4-B5CF-4F60-B829-007523250C51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6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124200"/>
            <a:ext cx="8686800" cy="1470025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4000" dirty="0" smtClean="0">
                <a:solidFill>
                  <a:schemeClr val="tx1"/>
                </a:solidFill>
                <a:latin typeface="+mj-lt"/>
              </a:rPr>
              <a:t>Cost Components of Construction</a:t>
            </a:r>
            <a:br>
              <a:rPr lang="en-US" sz="4000" dirty="0" smtClean="0">
                <a:solidFill>
                  <a:schemeClr val="tx1"/>
                </a:solidFill>
                <a:latin typeface="+mj-lt"/>
              </a:rPr>
            </a:br>
            <a:endParaRPr lang="en-US" sz="40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492875"/>
            <a:ext cx="1219200" cy="365125"/>
          </a:xfrm>
        </p:spPr>
        <p:txBody>
          <a:bodyPr/>
          <a:lstStyle/>
          <a:p>
            <a:pPr algn="r"/>
            <a:fld id="{ADEA8EF4-B5CF-4F60-B829-007523250C51}" type="slidenum">
              <a:rPr lang="en-US" smtClean="0"/>
              <a:pPr algn="r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04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" t="5583" r="7189" b="46226"/>
          <a:stretch/>
        </p:blipFill>
        <p:spPr bwMode="auto">
          <a:xfrm>
            <a:off x="0" y="228600"/>
            <a:ext cx="917606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8EF4-B5CF-4F60-B829-007523250C5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12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Mt. San Jacinto College District </a:t>
            </a:r>
            <a:br>
              <a:rPr lang="en-US" sz="3600" dirty="0" smtClean="0"/>
            </a:br>
            <a:r>
              <a:rPr lang="en-US" sz="3600" dirty="0" smtClean="0"/>
              <a:t>JCAF 32</a:t>
            </a:r>
            <a:endParaRPr lang="en-US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" t="5583" r="24365" b="55850"/>
          <a:stretch/>
        </p:blipFill>
        <p:spPr bwMode="auto">
          <a:xfrm>
            <a:off x="228600" y="1607497"/>
            <a:ext cx="6705600" cy="484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8" t="43861" r="50273" b="52035"/>
          <a:stretch/>
        </p:blipFill>
        <p:spPr bwMode="auto">
          <a:xfrm>
            <a:off x="609600" y="5731300"/>
            <a:ext cx="7565666" cy="9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1054" y="4993420"/>
            <a:ext cx="4572000" cy="169277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txBody>
          <a:bodyPr wrap="square" rtlCol="0">
            <a:spAutoFit/>
          </a:bodyPr>
          <a:lstStyle/>
          <a:p>
            <a:endParaRPr lang="en-US" sz="500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4670254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Square Footage Construction Cost based on Line F</a:t>
            </a:r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4953000" y="4876800"/>
            <a:ext cx="10668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DEA8EF4-B5CF-4F60-B829-007523250C51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9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Mt. San Jacinto College District </a:t>
            </a:r>
            <a:br>
              <a:rPr lang="en-US" sz="4000" dirty="0" smtClean="0"/>
            </a:br>
            <a:r>
              <a:rPr lang="en-US" sz="4000" dirty="0" smtClean="0"/>
              <a:t>Chancellor’s Office Allowable Fees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Chancellor’s Office funds architectural fees at 8 percent of total construction costs </a:t>
            </a:r>
            <a:r>
              <a:rPr lang="en-US" dirty="0" smtClean="0">
                <a:solidFill>
                  <a:schemeClr val="tx1"/>
                </a:solidFill>
              </a:rPr>
              <a:t>for new </a:t>
            </a:r>
            <a:r>
              <a:rPr lang="en-US" dirty="0">
                <a:solidFill>
                  <a:schemeClr val="tx1"/>
                </a:solidFill>
              </a:rPr>
              <a:t>construction and 10 percent for remodeled spaces. The fee is broken down </a:t>
            </a:r>
            <a:r>
              <a:rPr lang="en-US" dirty="0" smtClean="0">
                <a:solidFill>
                  <a:schemeClr val="tx1"/>
                </a:solidFill>
              </a:rPr>
              <a:t>into three components: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Thirty-five </a:t>
            </a:r>
            <a:r>
              <a:rPr lang="en-US" dirty="0">
                <a:solidFill>
                  <a:schemeClr val="tx1"/>
                </a:solidFill>
              </a:rPr>
              <a:t>(35) percent of the architect's fee is for preliminary plans (</a:t>
            </a:r>
            <a:r>
              <a:rPr lang="en-US" dirty="0" smtClean="0">
                <a:solidFill>
                  <a:schemeClr val="tx1"/>
                </a:solidFill>
              </a:rPr>
              <a:t>design development</a:t>
            </a:r>
            <a:r>
              <a:rPr lang="en-US" dirty="0">
                <a:solidFill>
                  <a:schemeClr val="tx1"/>
                </a:solidFill>
              </a:rPr>
              <a:t>),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 Forty (40) </a:t>
            </a:r>
            <a:r>
              <a:rPr lang="en-US" dirty="0">
                <a:solidFill>
                  <a:schemeClr val="tx1"/>
                </a:solidFill>
              </a:rPr>
              <a:t>percent of the fee is for working drawings (contract documents),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Twenty-five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25) </a:t>
            </a:r>
            <a:r>
              <a:rPr lang="en-US" dirty="0">
                <a:solidFill>
                  <a:schemeClr val="tx1"/>
                </a:solidFill>
              </a:rPr>
              <a:t>percent is for architectural oversight during construction of </a:t>
            </a:r>
            <a:r>
              <a:rPr lang="en-US" dirty="0" smtClean="0">
                <a:solidFill>
                  <a:schemeClr val="tx1"/>
                </a:solidFill>
              </a:rPr>
              <a:t>the project, </a:t>
            </a:r>
          </a:p>
          <a:p>
            <a:pPr marL="342900" lvl="1" indent="-342900"/>
            <a:r>
              <a:rPr lang="en-US" dirty="0" smtClean="0">
                <a:solidFill>
                  <a:schemeClr val="tx1"/>
                </a:solidFill>
              </a:rPr>
              <a:t>Project </a:t>
            </a:r>
            <a:r>
              <a:rPr lang="en-US" dirty="0">
                <a:solidFill>
                  <a:schemeClr val="tx1"/>
                </a:solidFill>
              </a:rPr>
              <a:t>management (1% of construction costs) and special consultant fees (1% </a:t>
            </a:r>
            <a:r>
              <a:rPr lang="en-US" dirty="0" smtClean="0">
                <a:solidFill>
                  <a:schemeClr val="tx1"/>
                </a:solidFill>
              </a:rPr>
              <a:t>of construction </a:t>
            </a:r>
            <a:r>
              <a:rPr lang="en-US" dirty="0">
                <a:solidFill>
                  <a:schemeClr val="tx1"/>
                </a:solidFill>
              </a:rPr>
              <a:t>costs) are also allowable when </a:t>
            </a:r>
            <a:r>
              <a:rPr lang="en-US" dirty="0" smtClean="0">
                <a:solidFill>
                  <a:schemeClr val="tx1"/>
                </a:solidFill>
              </a:rPr>
              <a:t>appropriate.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58674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*Source:  Facilities Planning Manual, Part 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" y="6519446"/>
            <a:ext cx="563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1"/>
                </a:solidFill>
              </a:rPr>
              <a:t>Board of Trustees Meeting – June 25, 2015</a:t>
            </a:r>
            <a:endParaRPr lang="en-US" sz="1400" i="1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3172" y="6477338"/>
            <a:ext cx="2133600" cy="365125"/>
          </a:xfrm>
        </p:spPr>
        <p:txBody>
          <a:bodyPr/>
          <a:lstStyle/>
          <a:p>
            <a:fld id="{ADEA8EF4-B5CF-4F60-B829-007523250C51}" type="slidenum">
              <a:rPr lang="en-US" smtClean="0">
                <a:solidFill>
                  <a:schemeClr val="tx1"/>
                </a:solidFill>
              </a:r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332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Construction-Related Allowances and </a:t>
            </a:r>
            <a:r>
              <a:rPr lang="en-US" b="1" dirty="0" smtClean="0">
                <a:solidFill>
                  <a:schemeClr val="tx1"/>
                </a:solidFill>
              </a:rPr>
              <a:t>Fees*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In addition to estimates of site development, infrastructure and building </a:t>
            </a:r>
            <a:r>
              <a:rPr lang="en-US" dirty="0" smtClean="0">
                <a:solidFill>
                  <a:schemeClr val="tx1"/>
                </a:solidFill>
              </a:rPr>
              <a:t>construction costs</a:t>
            </a:r>
            <a:r>
              <a:rPr lang="en-US" dirty="0">
                <a:solidFill>
                  <a:schemeClr val="tx1"/>
                </a:solidFill>
              </a:rPr>
              <a:t>, the following add-on costs should be included in the estimate:</a:t>
            </a:r>
          </a:p>
          <a:p>
            <a:pPr marL="1200150" indent="-285750">
              <a:buNone/>
            </a:pPr>
            <a:r>
              <a:rPr lang="en-US" dirty="0" smtClean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. Contingency - 5% of construction contract costs for </a:t>
            </a:r>
            <a:r>
              <a:rPr lang="en-US" dirty="0" smtClean="0">
                <a:solidFill>
                  <a:schemeClr val="tx1"/>
                </a:solidFill>
              </a:rPr>
              <a:t>new </a:t>
            </a:r>
            <a:r>
              <a:rPr lang="en-US" dirty="0">
                <a:solidFill>
                  <a:schemeClr val="tx1"/>
                </a:solidFill>
              </a:rPr>
              <a:t>projects or 7% </a:t>
            </a:r>
            <a:r>
              <a:rPr lang="en-US" dirty="0" smtClean="0">
                <a:solidFill>
                  <a:schemeClr val="tx1"/>
                </a:solidFill>
              </a:rPr>
              <a:t>for reconstruction </a:t>
            </a:r>
            <a:r>
              <a:rPr lang="en-US" dirty="0">
                <a:solidFill>
                  <a:schemeClr val="tx1"/>
                </a:solidFill>
              </a:rPr>
              <a:t>projects.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. Tests - 1% of construction costs.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. Inspection - </a:t>
            </a:r>
            <a:r>
              <a:rPr lang="en-US" dirty="0" smtClean="0">
                <a:solidFill>
                  <a:schemeClr val="tx1"/>
                </a:solidFill>
              </a:rPr>
              <a:t>$12,166 per month.**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	4</a:t>
            </a:r>
            <a:r>
              <a:rPr lang="en-US" dirty="0">
                <a:solidFill>
                  <a:schemeClr val="tx1"/>
                </a:solidFill>
              </a:rPr>
              <a:t>. Construction Management - 2% of contract amount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1875" y="57150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*Source:  Facilities Planning Manual, Part C</a:t>
            </a:r>
          </a:p>
          <a:p>
            <a:pPr algn="r"/>
            <a:r>
              <a:rPr lang="en-US" i="1" dirty="0" smtClean="0"/>
              <a:t>**Source: Chancellor’s Office Construction Plan Memorandum 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9050" y="6519446"/>
            <a:ext cx="563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1"/>
                </a:solidFill>
              </a:rPr>
              <a:t>Board of Trustees Meeting – June 25, 2015</a:t>
            </a:r>
            <a:endParaRPr lang="en-US" sz="1400" i="1" dirty="0">
              <a:solidFill>
                <a:schemeClr val="accent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Mt. San Jacinto College District </a:t>
            </a:r>
            <a:br>
              <a:rPr lang="en-US" sz="4000" dirty="0" smtClean="0"/>
            </a:br>
            <a:r>
              <a:rPr lang="en-US" sz="4000" dirty="0" smtClean="0"/>
              <a:t>Chancellor’s Office Allowable Fees </a:t>
            </a:r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62098"/>
            <a:ext cx="2133600" cy="365125"/>
          </a:xfrm>
        </p:spPr>
        <p:txBody>
          <a:bodyPr/>
          <a:lstStyle/>
          <a:p>
            <a:fld id="{ADEA8EF4-B5CF-4F60-B829-007523250C51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39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Division of the State Architect's (DSA) plan check fee is allowable. The </a:t>
            </a:r>
            <a:r>
              <a:rPr lang="en-US" dirty="0" smtClean="0">
                <a:solidFill>
                  <a:schemeClr val="tx1"/>
                </a:solidFill>
              </a:rPr>
              <a:t>DSA charges </a:t>
            </a:r>
            <a:r>
              <a:rPr lang="en-US" dirty="0">
                <a:solidFill>
                  <a:schemeClr val="tx1"/>
                </a:solidFill>
              </a:rPr>
              <a:t>0.7% (.007) of the first $1,000,000 in construction costs plus 0.5% (.005) of </a:t>
            </a:r>
            <a:r>
              <a:rPr lang="en-US" dirty="0" smtClean="0">
                <a:solidFill>
                  <a:schemeClr val="tx1"/>
                </a:solidFill>
              </a:rPr>
              <a:t>costs over </a:t>
            </a:r>
            <a:r>
              <a:rPr lang="en-US" dirty="0">
                <a:solidFill>
                  <a:schemeClr val="tx1"/>
                </a:solidFill>
              </a:rPr>
              <a:t>$1,000,000. The minimum fee is $250.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plan check fee for the physically handicapped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i="1" dirty="0" smtClean="0">
                <a:solidFill>
                  <a:schemeClr val="tx1"/>
                </a:solidFill>
              </a:rPr>
              <a:t>Government </a:t>
            </a:r>
            <a:r>
              <a:rPr lang="en-US" i="1" dirty="0">
                <a:solidFill>
                  <a:schemeClr val="tx1"/>
                </a:solidFill>
              </a:rPr>
              <a:t>Code</a:t>
            </a:r>
            <a:r>
              <a:rPr lang="en-US" dirty="0">
                <a:solidFill>
                  <a:schemeClr val="tx1"/>
                </a:solidFill>
              </a:rPr>
              <a:t>, section 4454</a:t>
            </a:r>
            <a:r>
              <a:rPr lang="en-US" dirty="0" smtClean="0">
                <a:solidFill>
                  <a:schemeClr val="tx1"/>
                </a:solidFill>
              </a:rPr>
              <a:t>) should </a:t>
            </a:r>
            <a:r>
              <a:rPr lang="en-US" dirty="0">
                <a:solidFill>
                  <a:schemeClr val="tx1"/>
                </a:solidFill>
              </a:rPr>
              <a:t>be added to DSA plan check fee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The minimum fee shall be $200.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00" y="6150114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*Source:  Facilities Planning Manual, Part C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9050" y="6519446"/>
            <a:ext cx="563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1"/>
                </a:solidFill>
              </a:rPr>
              <a:t>Board of Trustees Meeting – June 25, 2015</a:t>
            </a:r>
            <a:endParaRPr lang="en-US" sz="1400" i="1" dirty="0">
              <a:solidFill>
                <a:schemeClr val="accent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Mt. San Jacinto College District </a:t>
            </a:r>
            <a:br>
              <a:rPr lang="en-US" sz="4000" dirty="0" smtClean="0"/>
            </a:br>
            <a:r>
              <a:rPr lang="en-US" sz="4000" dirty="0" smtClean="0"/>
              <a:t>Chancellor’s Office Allowable Fees </a:t>
            </a:r>
            <a:endParaRPr lang="en-US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82340"/>
            <a:ext cx="2133600" cy="365125"/>
          </a:xfrm>
        </p:spPr>
        <p:txBody>
          <a:bodyPr/>
          <a:lstStyle/>
          <a:p>
            <a:fld id="{ADEA8EF4-B5CF-4F60-B829-007523250C51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27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7"/>
          <a:stretch/>
        </p:blipFill>
        <p:spPr bwMode="auto">
          <a:xfrm>
            <a:off x="304800" y="1600200"/>
            <a:ext cx="8420100" cy="433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6861" y="6047371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Source:  Fusion eManual 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866861" y="2265991"/>
            <a:ext cx="1066800" cy="3693319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9050" y="6519446"/>
            <a:ext cx="563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1"/>
                </a:solidFill>
              </a:rPr>
              <a:t>Board of Trustees Meeting – June 25, 2015</a:t>
            </a:r>
            <a:endParaRPr lang="en-US" sz="1400" i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1391" y="4738314"/>
            <a:ext cx="4005470" cy="246221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Autofit/>
          </a:bodyPr>
          <a:lstStyle/>
          <a:p>
            <a:r>
              <a:rPr lang="en-US" sz="3600" dirty="0" smtClean="0"/>
              <a:t>Mt. San Jacinto Community College </a:t>
            </a:r>
            <a:br>
              <a:rPr lang="en-US" sz="3600" dirty="0" smtClean="0"/>
            </a:br>
            <a:r>
              <a:rPr lang="en-US" sz="3600" dirty="0" smtClean="0"/>
              <a:t>JCAF Cost Guidelines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013791" y="5602354"/>
            <a:ext cx="3853070" cy="246221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05099" y="6481879"/>
            <a:ext cx="2133600" cy="365125"/>
          </a:xfrm>
        </p:spPr>
        <p:txBody>
          <a:bodyPr/>
          <a:lstStyle/>
          <a:p>
            <a:fld id="{ADEA8EF4-B5CF-4F60-B829-007523250C51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817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35650"/>
            <a:ext cx="8229600" cy="69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3" b="11436"/>
          <a:stretch/>
        </p:blipFill>
        <p:spPr bwMode="auto">
          <a:xfrm>
            <a:off x="550628" y="3846775"/>
            <a:ext cx="7924800" cy="62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8"/>
          <a:stretch/>
        </p:blipFill>
        <p:spPr bwMode="auto">
          <a:xfrm>
            <a:off x="550628" y="4548141"/>
            <a:ext cx="7924800" cy="147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050" y="6519446"/>
            <a:ext cx="563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1"/>
                </a:solidFill>
              </a:rPr>
              <a:t>Board of Trustees Meeting – June 25, 2015</a:t>
            </a:r>
            <a:endParaRPr lang="en-US" sz="1400" i="1" dirty="0">
              <a:solidFill>
                <a:schemeClr val="accent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8" t="11778" r="6735" b="61997"/>
          <a:stretch/>
        </p:blipFill>
        <p:spPr bwMode="auto">
          <a:xfrm>
            <a:off x="650681" y="1728380"/>
            <a:ext cx="7842637" cy="138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30306" y="2514600"/>
            <a:ext cx="1066800" cy="3693319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868849" y="6071225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Source:  Fusion eManual </a:t>
            </a:r>
            <a:endParaRPr lang="en-US" i="1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51953" y="22860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Mt. San Jacinto Community College </a:t>
            </a:r>
            <a:br>
              <a:rPr lang="en-US" sz="3600" dirty="0" smtClean="0"/>
            </a:br>
            <a:r>
              <a:rPr lang="en-US" sz="3600" dirty="0" smtClean="0"/>
              <a:t>JCAF Cost Guidelines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2841" y="6482340"/>
            <a:ext cx="2133600" cy="365125"/>
          </a:xfrm>
        </p:spPr>
        <p:txBody>
          <a:bodyPr/>
          <a:lstStyle/>
          <a:p>
            <a:fld id="{ADEA8EF4-B5CF-4F60-B829-007523250C51}" type="slidenum">
              <a:rPr lang="en-US" smtClean="0">
                <a:solidFill>
                  <a:schemeClr val="tx1"/>
                </a:solidFill>
              </a:r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51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5099" y="6479623"/>
            <a:ext cx="2133600" cy="365125"/>
          </a:xfrm>
        </p:spPr>
        <p:txBody>
          <a:bodyPr/>
          <a:lstStyle/>
          <a:p>
            <a:fld id="{ADEA8EF4-B5CF-4F60-B829-007523250C51}" type="slidenum">
              <a:rPr lang="en-US" smtClean="0">
                <a:solidFill>
                  <a:schemeClr val="tx1"/>
                </a:solidFill>
              </a:r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2" t="10273" r="5925" b="50668"/>
          <a:stretch/>
        </p:blipFill>
        <p:spPr bwMode="auto">
          <a:xfrm>
            <a:off x="642068" y="1600200"/>
            <a:ext cx="7744570" cy="459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Mt. San Jacinto College District </a:t>
            </a:r>
            <a:br>
              <a:rPr lang="en-US" sz="4000" dirty="0" smtClean="0"/>
            </a:br>
            <a:r>
              <a:rPr lang="en-US" sz="4000" dirty="0" smtClean="0"/>
              <a:t>Chancellor’s Office Allowable Fees 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514353" y="6232037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Source:  Fusion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997106" y="1981200"/>
            <a:ext cx="1394294" cy="3139321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486399" y="5410200"/>
            <a:ext cx="1919577" cy="707886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txBody>
          <a:bodyPr wrap="square" rtlCol="0">
            <a:spAutoFit/>
          </a:bodyPr>
          <a:lstStyle/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34463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effectLst/>
              </a:rPr>
              <a:t>Mt. San Jacinto College District </a:t>
            </a:r>
            <a:br>
              <a:rPr lang="en-US" sz="2800" dirty="0" smtClean="0">
                <a:effectLst/>
              </a:rPr>
            </a:br>
            <a:r>
              <a:rPr lang="en-US" sz="2800" dirty="0" smtClean="0">
                <a:effectLst/>
              </a:rPr>
              <a:t>Five Year Construction Plan </a:t>
            </a:r>
            <a:endParaRPr lang="en-US" sz="28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Topics of Discussion 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District 5-Year Construction Plan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Cost Components of Construction 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07750" y="6492875"/>
            <a:ext cx="2133600" cy="365125"/>
          </a:xfrm>
        </p:spPr>
        <p:txBody>
          <a:bodyPr/>
          <a:lstStyle/>
          <a:p>
            <a:fld id="{ADEA8EF4-B5CF-4F60-B829-007523250C51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6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Mt. San Jacinto College District</a:t>
            </a:r>
            <a:br>
              <a:rPr lang="en-US" sz="3600" dirty="0" smtClean="0"/>
            </a:br>
            <a:r>
              <a:rPr lang="en-US" sz="3600" dirty="0" smtClean="0"/>
              <a:t>Group II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2" t="10845" r="7298" b="55331"/>
          <a:stretch/>
        </p:blipFill>
        <p:spPr bwMode="auto">
          <a:xfrm>
            <a:off x="152400" y="1981200"/>
            <a:ext cx="8821972" cy="449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" y="6519446"/>
            <a:ext cx="563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1"/>
                </a:solidFill>
              </a:rPr>
              <a:t>Board of Trustees Meeting – June 25, 2015</a:t>
            </a:r>
            <a:endParaRPr lang="en-US" sz="1400" i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3800" y="2286000"/>
            <a:ext cx="1295400" cy="3693319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648200" y="603942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Source:  Fusion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19446"/>
            <a:ext cx="2133600" cy="365125"/>
          </a:xfrm>
        </p:spPr>
        <p:txBody>
          <a:bodyPr/>
          <a:lstStyle/>
          <a:p>
            <a:fld id="{ADEA8EF4-B5CF-4F60-B829-007523250C51}" type="slidenum">
              <a:rPr lang="en-US" smtClean="0">
                <a:solidFill>
                  <a:schemeClr val="tx1"/>
                </a:solidFill>
              </a:r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77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67000"/>
            <a:ext cx="8229600" cy="2544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>
                <a:solidFill>
                  <a:schemeClr val="tx1"/>
                </a:solidFill>
              </a:rPr>
              <a:t>Q</a:t>
            </a:r>
            <a:r>
              <a:rPr lang="en-US" sz="8800" dirty="0" smtClean="0">
                <a:solidFill>
                  <a:schemeClr val="tx1"/>
                </a:solidFill>
              </a:rPr>
              <a:t>uestions? </a:t>
            </a:r>
            <a:endParaRPr lang="en-US" sz="8800" dirty="0">
              <a:solidFill>
                <a:schemeClr val="tx1"/>
              </a:solidFill>
            </a:endParaRPr>
          </a:p>
        </p:txBody>
      </p:sp>
      <p:pic>
        <p:nvPicPr>
          <p:cNvPr id="4" name="Picture 37" descr="msjclogo5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375196"/>
            <a:ext cx="1676400" cy="48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r>
              <a:rPr lang="en-US" sz="2800" dirty="0" smtClean="0">
                <a:effectLst/>
              </a:rPr>
              <a:t>Mt. San Jacinto College District </a:t>
            </a:r>
            <a:br>
              <a:rPr lang="en-US" sz="2800" dirty="0" smtClean="0">
                <a:effectLst/>
              </a:rPr>
            </a:br>
            <a:r>
              <a:rPr lang="en-US" sz="2800" dirty="0" smtClean="0">
                <a:effectLst/>
              </a:rPr>
              <a:t>Five Year Plan</a:t>
            </a:r>
            <a:endParaRPr lang="en-US" sz="2800" dirty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8EF4-B5CF-4F60-B829-007523250C5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41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Year Plan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37125" y="6515404"/>
            <a:ext cx="1216152" cy="365125"/>
          </a:xfrm>
        </p:spPr>
        <p:txBody>
          <a:bodyPr/>
          <a:lstStyle/>
          <a:p>
            <a:fld id="{ADEA8EF4-B5CF-4F60-B829-007523250C5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33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Government </a:t>
            </a:r>
            <a:r>
              <a:rPr lang="en-US" dirty="0">
                <a:solidFill>
                  <a:schemeClr val="tx1"/>
                </a:solidFill>
              </a:rPr>
              <a:t>Code §§ 13100-13102 require the Governor to annually submit </a:t>
            </a:r>
            <a:r>
              <a:rPr lang="en-US" dirty="0" smtClean="0">
                <a:solidFill>
                  <a:schemeClr val="tx1"/>
                </a:solidFill>
              </a:rPr>
              <a:t>a  five-year </a:t>
            </a:r>
            <a:r>
              <a:rPr lang="en-US" dirty="0">
                <a:solidFill>
                  <a:schemeClr val="tx1"/>
                </a:solidFill>
              </a:rPr>
              <a:t>capital infrastructure plan to the Legislature in conjunction with the </a:t>
            </a:r>
            <a:r>
              <a:rPr lang="en-US" dirty="0" smtClean="0">
                <a:solidFill>
                  <a:schemeClr val="tx1"/>
                </a:solidFill>
              </a:rPr>
              <a:t>Governor's Budget.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</a:rPr>
              <a:t>accomplish this, every entity of state government is required to provide to </a:t>
            </a:r>
            <a:r>
              <a:rPr lang="en-US" dirty="0" smtClean="0">
                <a:solidFill>
                  <a:schemeClr val="tx1"/>
                </a:solidFill>
              </a:rPr>
              <a:t>the Department </a:t>
            </a:r>
            <a:r>
              <a:rPr lang="en-US" dirty="0">
                <a:solidFill>
                  <a:schemeClr val="tx1"/>
                </a:solidFill>
              </a:rPr>
              <a:t>of Finance (DOF) information related to capital infrastructure needs and costs for </a:t>
            </a:r>
            <a:r>
              <a:rPr lang="en-US" dirty="0" smtClean="0">
                <a:solidFill>
                  <a:schemeClr val="tx1"/>
                </a:solidFill>
              </a:rPr>
              <a:t>a five-year </a:t>
            </a:r>
            <a:r>
              <a:rPr lang="en-US" dirty="0">
                <a:solidFill>
                  <a:schemeClr val="tx1"/>
                </a:solidFill>
              </a:rPr>
              <a:t>period.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Additionally</a:t>
            </a:r>
            <a:r>
              <a:rPr lang="en-US" dirty="0">
                <a:solidFill>
                  <a:schemeClr val="tx1"/>
                </a:solidFill>
              </a:rPr>
              <a:t>, Education Code §§ 67501 and 67503 require the </a:t>
            </a:r>
            <a:r>
              <a:rPr lang="en-US" dirty="0" smtClean="0">
                <a:solidFill>
                  <a:schemeClr val="tx1"/>
                </a:solidFill>
              </a:rPr>
              <a:t>California Community </a:t>
            </a:r>
            <a:r>
              <a:rPr lang="en-US" dirty="0">
                <a:solidFill>
                  <a:schemeClr val="tx1"/>
                </a:solidFill>
              </a:rPr>
              <a:t>Colleges Chancellor's Office to prepare a five-year capital outlay plan </a:t>
            </a:r>
            <a:r>
              <a:rPr lang="en-US" dirty="0" smtClean="0">
                <a:solidFill>
                  <a:schemeClr val="tx1"/>
                </a:solidFill>
              </a:rPr>
              <a:t>identifying the </a:t>
            </a:r>
            <a:r>
              <a:rPr lang="en-US" dirty="0">
                <a:solidFill>
                  <a:schemeClr val="tx1"/>
                </a:solidFill>
              </a:rPr>
              <a:t>statewide needs and priorities of the California Community Colleges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r>
              <a:rPr lang="en-US" sz="3200" dirty="0"/>
              <a:t>Mt. San Jacinto </a:t>
            </a:r>
            <a:r>
              <a:rPr lang="en-US" sz="3200" dirty="0" smtClean="0"/>
              <a:t>College District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Five </a:t>
            </a:r>
            <a:r>
              <a:rPr lang="en-US" sz="3200" dirty="0" smtClean="0"/>
              <a:t>Year Plan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88650" y="6096000"/>
            <a:ext cx="678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/>
              <a:t>Source:  2015-2016 Chancellor’s Office Five Year Capital Outlay Plan</a:t>
            </a:r>
            <a:endParaRPr lang="en-US" sz="16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3530" y="6492875"/>
            <a:ext cx="2133600" cy="365125"/>
          </a:xfrm>
        </p:spPr>
        <p:txBody>
          <a:bodyPr/>
          <a:lstStyle/>
          <a:p>
            <a:fld id="{ADEA8EF4-B5CF-4F60-B829-007523250C51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45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066800"/>
          </a:xfrm>
        </p:spPr>
        <p:txBody>
          <a:bodyPr anchor="t">
            <a:normAutofit/>
          </a:bodyPr>
          <a:lstStyle/>
          <a:p>
            <a:r>
              <a:rPr lang="en-US" sz="2800" dirty="0">
                <a:effectLst/>
              </a:rPr>
              <a:t>Five Year Construction Plan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State Capital Outlay 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5720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Proposals </a:t>
            </a:r>
            <a:r>
              <a:rPr lang="en-US" sz="2600" dirty="0">
                <a:solidFill>
                  <a:schemeClr val="tx1"/>
                </a:solidFill>
              </a:rPr>
              <a:t>for the 2016-17 (submitted July 2014) and 2017-18 fiscal years will be evaluated as part of a two-year state capital outlay program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Limit </a:t>
            </a:r>
            <a:r>
              <a:rPr lang="en-US" sz="2400" dirty="0">
                <a:solidFill>
                  <a:schemeClr val="tx1"/>
                </a:solidFill>
              </a:rPr>
              <a:t>of </a:t>
            </a:r>
            <a:r>
              <a:rPr lang="en-US" sz="2400" b="1" dirty="0">
                <a:solidFill>
                  <a:schemeClr val="tx1"/>
                </a:solidFill>
              </a:rPr>
              <a:t>one project </a:t>
            </a:r>
            <a:r>
              <a:rPr lang="en-US" sz="2400" dirty="0">
                <a:solidFill>
                  <a:schemeClr val="tx1"/>
                </a:solidFill>
              </a:rPr>
              <a:t>per campus for the </a:t>
            </a:r>
            <a:r>
              <a:rPr lang="en-US" sz="2400" b="1" dirty="0">
                <a:solidFill>
                  <a:schemeClr val="tx1"/>
                </a:solidFill>
              </a:rPr>
              <a:t>two years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109728" indent="0">
              <a:buNone/>
            </a:pP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The </a:t>
            </a:r>
            <a:r>
              <a:rPr lang="en-US" sz="2600" dirty="0">
                <a:solidFill>
                  <a:schemeClr val="tx1"/>
                </a:solidFill>
              </a:rPr>
              <a:t>2016-17 draft spending plan </a:t>
            </a:r>
            <a:r>
              <a:rPr lang="en-US" sz="2600" dirty="0" smtClean="0">
                <a:solidFill>
                  <a:schemeClr val="tx1"/>
                </a:solidFill>
              </a:rPr>
              <a:t>was submitted </a:t>
            </a:r>
            <a:r>
              <a:rPr lang="en-US" sz="2600" dirty="0">
                <a:solidFill>
                  <a:schemeClr val="tx1"/>
                </a:solidFill>
              </a:rPr>
              <a:t>to the Board of Governors for approval in </a:t>
            </a:r>
            <a:r>
              <a:rPr lang="en-US" sz="2600" dirty="0" smtClean="0">
                <a:solidFill>
                  <a:schemeClr val="tx1"/>
                </a:solidFill>
              </a:rPr>
              <a:t>May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Spending </a:t>
            </a:r>
            <a:r>
              <a:rPr lang="en-US" sz="2400" dirty="0">
                <a:solidFill>
                  <a:schemeClr val="tx1"/>
                </a:solidFill>
              </a:rPr>
              <a:t>plan includes 18 projects totaling approximately $500 </a:t>
            </a:r>
            <a:r>
              <a:rPr lang="en-US" sz="2400" dirty="0" smtClean="0">
                <a:solidFill>
                  <a:schemeClr val="tx1"/>
                </a:solidFill>
              </a:rPr>
              <a:t>million</a:t>
            </a:r>
          </a:p>
          <a:p>
            <a:pPr marL="411480" lvl="1" indent="0"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The </a:t>
            </a:r>
            <a:r>
              <a:rPr lang="en-US" sz="2600" dirty="0">
                <a:solidFill>
                  <a:schemeClr val="tx1"/>
                </a:solidFill>
              </a:rPr>
              <a:t>2017-18 spending plan </a:t>
            </a:r>
            <a:r>
              <a:rPr lang="en-US" sz="2600" dirty="0" smtClean="0">
                <a:solidFill>
                  <a:schemeClr val="tx1"/>
                </a:solidFill>
              </a:rPr>
              <a:t>will be developed using </a:t>
            </a:r>
            <a:r>
              <a:rPr lang="en-US" sz="2600" dirty="0">
                <a:solidFill>
                  <a:schemeClr val="tx1"/>
                </a:solidFill>
              </a:rPr>
              <a:t>a “zero-based” budgeting method </a:t>
            </a:r>
            <a:endParaRPr lang="en-US" sz="2600" dirty="0" smtClean="0">
              <a:solidFill>
                <a:schemeClr val="tx1"/>
              </a:solidFill>
            </a:endParaRPr>
          </a:p>
          <a:p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19050" y="6519446"/>
            <a:ext cx="563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1"/>
                </a:solidFill>
              </a:rPr>
              <a:t>Board of Trustees Meeting – June 25, 2015</a:t>
            </a:r>
            <a:endParaRPr lang="en-US" sz="1400" i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82340"/>
            <a:ext cx="2133600" cy="365125"/>
          </a:xfrm>
        </p:spPr>
        <p:txBody>
          <a:bodyPr/>
          <a:lstStyle/>
          <a:p>
            <a:fld id="{ADEA8EF4-B5CF-4F60-B829-007523250C51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73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277" y="228600"/>
            <a:ext cx="8915400" cy="1066800"/>
          </a:xfrm>
        </p:spPr>
        <p:txBody>
          <a:bodyPr anchor="t">
            <a:normAutofit fontScale="90000"/>
          </a:bodyPr>
          <a:lstStyle/>
          <a:p>
            <a:r>
              <a:rPr lang="en-US" sz="3400" dirty="0" smtClean="0"/>
              <a:t>Mt. San Jacinto College District</a:t>
            </a:r>
            <a:br>
              <a:rPr lang="en-US" sz="3400" dirty="0" smtClean="0"/>
            </a:br>
            <a:r>
              <a:rPr lang="en-US" sz="3400" dirty="0" smtClean="0"/>
              <a:t>Five Year Construction Plan - </a:t>
            </a:r>
            <a:r>
              <a:rPr lang="en-US" sz="2200" i="1" dirty="0" smtClean="0"/>
              <a:t>As of July 2015</a:t>
            </a:r>
            <a:endParaRPr lang="en-US" sz="2200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505956"/>
              </p:ext>
            </p:extLst>
          </p:nvPr>
        </p:nvGraphicFramePr>
        <p:xfrm>
          <a:off x="76200" y="1828800"/>
          <a:ext cx="8839198" cy="3876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690975"/>
                <a:gridCol w="691763"/>
                <a:gridCol w="1046260"/>
                <a:gridCol w="1259618"/>
                <a:gridCol w="1383527"/>
                <a:gridCol w="1537252"/>
                <a:gridCol w="122980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50" dirty="0" smtClean="0"/>
                        <a:t>Project</a:t>
                      </a:r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50" dirty="0" smtClean="0"/>
                        <a:t>Type</a:t>
                      </a:r>
                      <a:r>
                        <a:rPr lang="en-US" sz="1550" baseline="0" dirty="0" smtClean="0"/>
                        <a:t> </a:t>
                      </a:r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50" dirty="0" smtClean="0"/>
                        <a:t>Campus</a:t>
                      </a:r>
                      <a:r>
                        <a:rPr lang="en-US" sz="1550" baseline="0" dirty="0" smtClean="0"/>
                        <a:t> </a:t>
                      </a:r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50" dirty="0" smtClean="0"/>
                        <a:t>Status</a:t>
                      </a:r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dirty="0" smtClean="0"/>
                        <a:t>Total Cost of Project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dirty="0" smtClean="0"/>
                        <a:t>State Contribution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dirty="0" smtClean="0"/>
                        <a:t>District Match </a:t>
                      </a:r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dirty="0" smtClean="0"/>
                        <a:t>Science &amp; Technology Building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dirty="0" smtClean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dirty="0" smtClean="0"/>
                        <a:t>San Jacinto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50" dirty="0" smtClean="0"/>
                        <a:t>FPP</a:t>
                      </a:r>
                      <a:r>
                        <a:rPr lang="en-US" sz="1550" baseline="0" dirty="0" smtClean="0"/>
                        <a:t> Submitt</a:t>
                      </a:r>
                      <a:r>
                        <a:rPr lang="en-US" sz="1550" dirty="0" smtClean="0"/>
                        <a:t>ed</a:t>
                      </a:r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50" dirty="0" smtClean="0"/>
                        <a:t>$33,167,000</a:t>
                      </a:r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50" dirty="0" smtClean="0"/>
                        <a:t>$16,585,000</a:t>
                      </a:r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50" dirty="0" smtClean="0"/>
                        <a:t>$16,582,000</a:t>
                      </a:r>
                      <a:endParaRPr lang="en-US" sz="1550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dirty="0" smtClean="0"/>
                        <a:t>Math &amp; Science Building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dirty="0" smtClean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dirty="0" smtClean="0"/>
                        <a:t>Menifee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dirty="0" smtClean="0"/>
                        <a:t>FPP Approved- Not Funded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50" dirty="0" smtClean="0"/>
                        <a:t>$44,764,000</a:t>
                      </a:r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50" dirty="0" smtClean="0"/>
                        <a:t>$22,537,000</a:t>
                      </a:r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50" dirty="0" smtClean="0"/>
                        <a:t>$22,227,000</a:t>
                      </a:r>
                      <a:endParaRPr lang="en-US" sz="1550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dirty="0" smtClean="0"/>
                        <a:t>Cultural Arts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dirty="0" smtClean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dirty="0" smtClean="0"/>
                        <a:t>San Jacinto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50" dirty="0" smtClean="0"/>
                        <a:t>IPP</a:t>
                      </a:r>
                      <a:r>
                        <a:rPr lang="en-US" sz="1550" baseline="0" dirty="0" smtClean="0"/>
                        <a:t> Submitted</a:t>
                      </a:r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50" dirty="0" smtClean="0"/>
                        <a:t>$47,036,000</a:t>
                      </a:r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50" dirty="0" smtClean="0"/>
                        <a:t>$23,518,000</a:t>
                      </a:r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50" dirty="0" smtClean="0"/>
                        <a:t>$23,518,000</a:t>
                      </a:r>
                      <a:endParaRPr lang="en-US" sz="1550" dirty="0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dirty="0" smtClean="0"/>
                        <a:t>Student Services Building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dirty="0" smtClean="0"/>
                        <a:t>E</a:t>
                      </a:r>
                    </a:p>
                    <a:p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dirty="0" smtClean="0"/>
                        <a:t>Menifee</a:t>
                      </a:r>
                    </a:p>
                    <a:p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50" dirty="0" smtClean="0"/>
                        <a:t>IPP Submitted</a:t>
                      </a:r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50" dirty="0" smtClean="0"/>
                        <a:t>$21,808,000</a:t>
                      </a:r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50" dirty="0" smtClean="0"/>
                        <a:t>$10,904,000</a:t>
                      </a:r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50" dirty="0" smtClean="0"/>
                        <a:t>$10,904,000</a:t>
                      </a:r>
                      <a:endParaRPr lang="en-US" sz="15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dirty="0" smtClean="0"/>
                        <a:t>Allied Health Building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dirty="0" smtClean="0"/>
                        <a:t>B</a:t>
                      </a:r>
                    </a:p>
                    <a:p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dirty="0" smtClean="0"/>
                        <a:t>Menifee</a:t>
                      </a:r>
                    </a:p>
                    <a:p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50" dirty="0" smtClean="0"/>
                        <a:t>IPP Submitted </a:t>
                      </a:r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50" dirty="0" smtClean="0"/>
                        <a:t>$13,042,000</a:t>
                      </a:r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50" dirty="0" smtClean="0"/>
                        <a:t>$6,521,000</a:t>
                      </a:r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50" dirty="0" smtClean="0"/>
                        <a:t>$6,521,000</a:t>
                      </a:r>
                      <a:endParaRPr lang="en-US" sz="15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050" y="6519446"/>
            <a:ext cx="563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1"/>
                </a:solidFill>
              </a:rPr>
              <a:t>Board of Trustees Meeting – June 25, 2015</a:t>
            </a:r>
            <a:endParaRPr lang="en-US" sz="1400" i="1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8905"/>
            <a:ext cx="2133600" cy="365125"/>
          </a:xfrm>
        </p:spPr>
        <p:txBody>
          <a:bodyPr/>
          <a:lstStyle/>
          <a:p>
            <a:fld id="{ADEA8EF4-B5CF-4F60-B829-007523250C51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82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016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Final Project Proposals</a:t>
            </a:r>
          </a:p>
          <a:p>
            <a:endParaRPr lang="en-US" sz="900" dirty="0">
              <a:solidFill>
                <a:schemeClr val="tx1"/>
              </a:solidFill>
            </a:endParaRPr>
          </a:p>
          <a:p>
            <a:r>
              <a:rPr lang="en-US" u="sng" dirty="0" smtClean="0">
                <a:solidFill>
                  <a:schemeClr val="tx1"/>
                </a:solidFill>
              </a:rPr>
              <a:t>Menifee Campus 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Math &amp; Science Building – FPP Approved – Not Funded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900" dirty="0" smtClean="0">
                <a:solidFill>
                  <a:schemeClr val="tx1"/>
                </a:solidFill>
              </a:rPr>
              <a:t>1,950 </a:t>
            </a:r>
            <a:r>
              <a:rPr lang="en-US" sz="1900" dirty="0" smtClean="0">
                <a:solidFill>
                  <a:schemeClr val="tx1"/>
                </a:solidFill>
              </a:rPr>
              <a:t>Net FTES Increase</a:t>
            </a:r>
            <a:endParaRPr lang="en-US" sz="1900" dirty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900" dirty="0" smtClean="0">
                <a:solidFill>
                  <a:schemeClr val="tx1"/>
                </a:solidFill>
              </a:rPr>
              <a:t>7,931 ASF in Lecture Rooms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900" dirty="0" smtClean="0">
                <a:solidFill>
                  <a:schemeClr val="tx1"/>
                </a:solidFill>
              </a:rPr>
              <a:t>27,845 ASF in Labs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900" dirty="0" smtClean="0">
                <a:solidFill>
                  <a:schemeClr val="tx1"/>
                </a:solidFill>
              </a:rPr>
              <a:t>Programs include Math, Anatomy </a:t>
            </a:r>
            <a:r>
              <a:rPr lang="en-US" sz="1900" dirty="0">
                <a:solidFill>
                  <a:schemeClr val="tx1"/>
                </a:solidFill>
              </a:rPr>
              <a:t>&amp; </a:t>
            </a:r>
            <a:r>
              <a:rPr lang="en-US" sz="1900" dirty="0" smtClean="0">
                <a:solidFill>
                  <a:schemeClr val="tx1"/>
                </a:solidFill>
              </a:rPr>
              <a:t>Physiology, Bio Technology, Chemistry, Organic Chemistry, Microbiology, Biology, Astronomy, Physics &amp; Geology  </a:t>
            </a:r>
          </a:p>
          <a:p>
            <a:pPr marL="457200" lvl="1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pPr lvl="3"/>
            <a:endParaRPr lang="en-US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r>
              <a:rPr lang="en-US" sz="3200" dirty="0"/>
              <a:t>Mt. San Jacinto </a:t>
            </a:r>
            <a:r>
              <a:rPr lang="en-US" sz="3200" dirty="0" smtClean="0"/>
              <a:t>College District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Five </a:t>
            </a:r>
            <a:r>
              <a:rPr lang="en-US" sz="3200" dirty="0" smtClean="0"/>
              <a:t>Year Plan </a:t>
            </a:r>
            <a:endParaRPr lang="en-US" sz="3200" dirty="0"/>
          </a:p>
        </p:txBody>
      </p:sp>
      <p:pic>
        <p:nvPicPr>
          <p:cNvPr id="8" name="Picture 7" descr="MSJC06-17-10 29 fina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163" y="4856270"/>
            <a:ext cx="2949437" cy="181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050" y="6519446"/>
            <a:ext cx="563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1"/>
                </a:solidFill>
              </a:rPr>
              <a:t>Board of Trustees Meeting – June 25, 2015</a:t>
            </a:r>
            <a:endParaRPr lang="en-US" sz="1400" i="1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2388" y="6490771"/>
            <a:ext cx="2133600" cy="365125"/>
          </a:xfrm>
        </p:spPr>
        <p:txBody>
          <a:bodyPr/>
          <a:lstStyle/>
          <a:p>
            <a:fld id="{ADEA8EF4-B5CF-4F60-B829-007523250C51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02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Final Project Proposals</a:t>
            </a:r>
          </a:p>
          <a:p>
            <a:endParaRPr lang="en-US" sz="600" dirty="0">
              <a:solidFill>
                <a:schemeClr val="tx1"/>
              </a:solidFill>
            </a:endParaRPr>
          </a:p>
          <a:p>
            <a:r>
              <a:rPr lang="en-US" b="1" u="sng" dirty="0">
                <a:solidFill>
                  <a:schemeClr val="tx1"/>
                </a:solidFill>
              </a:rPr>
              <a:t>San Jacinto Campus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Fire Alarm Systems – FPP Approved &amp; </a:t>
            </a:r>
            <a:r>
              <a:rPr lang="en-US" b="1" u="sng" dirty="0">
                <a:solidFill>
                  <a:schemeClr val="tx1"/>
                </a:solidFill>
              </a:rPr>
              <a:t>Funded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tx1"/>
                </a:solidFill>
              </a:rPr>
              <a:t>Allocation for Preliminary Plans and Working Drawings </a:t>
            </a:r>
            <a:r>
              <a:rPr lang="en-US" sz="1900" dirty="0" smtClean="0">
                <a:solidFill>
                  <a:schemeClr val="tx1"/>
                </a:solidFill>
              </a:rPr>
              <a:t>released </a:t>
            </a:r>
            <a:r>
              <a:rPr lang="en-US" sz="1900" dirty="0">
                <a:solidFill>
                  <a:schemeClr val="tx1"/>
                </a:solidFill>
              </a:rPr>
              <a:t>in 2014/2015 fiscal year (</a:t>
            </a:r>
            <a:r>
              <a:rPr lang="en-US" sz="1900" i="1" dirty="0">
                <a:solidFill>
                  <a:schemeClr val="tx1"/>
                </a:solidFill>
              </a:rPr>
              <a:t>one of only eight projects funded</a:t>
            </a:r>
            <a:r>
              <a:rPr lang="en-US" sz="1900" dirty="0">
                <a:solidFill>
                  <a:schemeClr val="tx1"/>
                </a:solidFill>
              </a:rPr>
              <a:t>)  </a:t>
            </a:r>
          </a:p>
          <a:p>
            <a:endParaRPr lang="en-US" sz="800" b="1" u="sng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Science &amp; Technology Building – FPP Submitted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940 </a:t>
            </a:r>
            <a:r>
              <a:rPr lang="en-US" sz="1600" dirty="0">
                <a:solidFill>
                  <a:schemeClr val="tx1"/>
                </a:solidFill>
              </a:rPr>
              <a:t>Net FTES </a:t>
            </a:r>
            <a:r>
              <a:rPr lang="en-US" sz="1600" dirty="0" smtClean="0">
                <a:solidFill>
                  <a:schemeClr val="tx1"/>
                </a:solidFill>
              </a:rPr>
              <a:t>Increase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36,922 </a:t>
            </a:r>
            <a:r>
              <a:rPr lang="en-US" sz="1600" dirty="0">
                <a:solidFill>
                  <a:schemeClr val="tx1"/>
                </a:solidFill>
              </a:rPr>
              <a:t>ASF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6,544 ASF in Lecture Rooms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23,199 ASF in </a:t>
            </a:r>
            <a:r>
              <a:rPr lang="en-US" sz="1600" dirty="0" smtClean="0">
                <a:solidFill>
                  <a:schemeClr val="tx1"/>
                </a:solidFill>
              </a:rPr>
              <a:t>Labs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General Classrooms, Biology Labs, Physical Sciences Labs, Math Labs, General Study Labs and Faculty Offices</a:t>
            </a:r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r>
              <a:rPr lang="en-US" sz="3200" dirty="0"/>
              <a:t>Mt. San Jacinto </a:t>
            </a:r>
            <a:r>
              <a:rPr lang="en-US" sz="3200" dirty="0" smtClean="0"/>
              <a:t>College District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Five </a:t>
            </a:r>
            <a:r>
              <a:rPr lang="en-US" sz="3200" dirty="0" smtClean="0"/>
              <a:t>Year Plan </a:t>
            </a:r>
            <a:endParaRPr lang="en-US" sz="3200" dirty="0"/>
          </a:p>
        </p:txBody>
      </p:sp>
      <p:pic>
        <p:nvPicPr>
          <p:cNvPr id="6" name="Picture 2" descr="C:\Users\jmarrs\AppData\Local\Microsoft\Windows\Temporary Internet Files\Content.Outlook\8PYWBH7H\persp06-ab.jpg"/>
          <p:cNvPicPr>
            <a:picLocks noChangeAspect="1" noChangeArrowheads="1"/>
          </p:cNvPicPr>
          <p:nvPr/>
        </p:nvPicPr>
        <p:blipFill>
          <a:blip r:embed="rId2" cstate="print"/>
          <a:srcRect l="13591" t="43180" r="34424" b="21356"/>
          <a:stretch>
            <a:fillRect/>
          </a:stretch>
        </p:blipFill>
        <p:spPr bwMode="auto">
          <a:xfrm>
            <a:off x="5562600" y="5443776"/>
            <a:ext cx="3429000" cy="1429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9050" y="6519446"/>
            <a:ext cx="563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1"/>
                </a:solidFill>
              </a:rPr>
              <a:t>Board of Trustees Meeting – June 25, 2015</a:t>
            </a:r>
            <a:endParaRPr lang="en-US" sz="1400" i="1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1517"/>
            <a:ext cx="2133600" cy="365125"/>
          </a:xfrm>
        </p:spPr>
        <p:txBody>
          <a:bodyPr/>
          <a:lstStyle/>
          <a:p>
            <a:fld id="{ADEA8EF4-B5CF-4F60-B829-007523250C51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92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79248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Initial Project Proposal 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b="1" u="sng" dirty="0" smtClean="0">
                <a:solidFill>
                  <a:schemeClr val="tx1"/>
                </a:solidFill>
              </a:rPr>
              <a:t>Menifee Campus 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Student Services Building 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72 </a:t>
            </a:r>
            <a:r>
              <a:rPr lang="en-US" sz="1600" dirty="0">
                <a:solidFill>
                  <a:schemeClr val="tx1"/>
                </a:solidFill>
              </a:rPr>
              <a:t>Net FTES </a:t>
            </a:r>
            <a:r>
              <a:rPr lang="en-US" sz="1600" dirty="0" smtClean="0">
                <a:solidFill>
                  <a:schemeClr val="tx1"/>
                </a:solidFill>
              </a:rPr>
              <a:t>Increase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Centralization </a:t>
            </a:r>
            <a:r>
              <a:rPr lang="en-US" sz="1600" dirty="0" smtClean="0">
                <a:solidFill>
                  <a:schemeClr val="tx1"/>
                </a:solidFill>
              </a:rPr>
              <a:t>of Student Services, including EOPS, DSPS, Enrollment Services, Financial Aid, Assessment &amp; Testing, Counseling, Veterans and International Affairs.</a:t>
            </a:r>
          </a:p>
          <a:p>
            <a:pPr lvl="2"/>
            <a:endParaRPr lang="en-US" sz="1600" dirty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Allied Health Building 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756 </a:t>
            </a:r>
            <a:r>
              <a:rPr lang="en-US" sz="1600" dirty="0">
                <a:solidFill>
                  <a:schemeClr val="tx1"/>
                </a:solidFill>
              </a:rPr>
              <a:t>Net FTES </a:t>
            </a:r>
            <a:r>
              <a:rPr lang="en-US" sz="1600" dirty="0" smtClean="0">
                <a:solidFill>
                  <a:schemeClr val="tx1"/>
                </a:solidFill>
              </a:rPr>
              <a:t>Increase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The </a:t>
            </a:r>
            <a:r>
              <a:rPr lang="en-US" sz="1600" dirty="0" smtClean="0">
                <a:solidFill>
                  <a:schemeClr val="tx1"/>
                </a:solidFill>
              </a:rPr>
              <a:t>Nursing &amp; Allied Health Program have outgrown their current building.  This building will allow the Department to expand current programs and develop new programs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r>
              <a:rPr lang="en-US" sz="3200" dirty="0"/>
              <a:t>Mt. San Jacinto </a:t>
            </a:r>
            <a:r>
              <a:rPr lang="en-US" sz="3200" dirty="0" smtClean="0"/>
              <a:t>College District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Five </a:t>
            </a:r>
            <a:r>
              <a:rPr lang="en-US" sz="3200" dirty="0" smtClean="0"/>
              <a:t>Year Plan </a:t>
            </a:r>
            <a:endParaRPr lang="en-US" sz="3200" dirty="0"/>
          </a:p>
        </p:txBody>
      </p:sp>
      <p:pic>
        <p:nvPicPr>
          <p:cNvPr id="6" name="Picture 2" descr="U:\Business Services\Student Services Building.jpg"/>
          <p:cNvPicPr>
            <a:picLocks noChangeAspect="1" noChangeArrowheads="1"/>
          </p:cNvPicPr>
          <p:nvPr/>
        </p:nvPicPr>
        <p:blipFill rotWithShape="1">
          <a:blip r:embed="rId2" cstate="print"/>
          <a:srcRect l="15455" t="39090" r="31111" b="33333"/>
          <a:stretch/>
        </p:blipFill>
        <p:spPr bwMode="auto">
          <a:xfrm>
            <a:off x="5379320" y="3581400"/>
            <a:ext cx="3764680" cy="1470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jmarrs\AppData\Local\Microsoft\Windows\Temporary Internet Files\Content.Outlook\8PYWBH7H\persp01.jpg"/>
          <p:cNvPicPr>
            <a:picLocks noChangeAspect="1" noChangeArrowheads="1"/>
          </p:cNvPicPr>
          <p:nvPr/>
        </p:nvPicPr>
        <p:blipFill>
          <a:blip r:embed="rId3" cstate="print"/>
          <a:srcRect l="10000" t="17816" r="4167" b="34674"/>
          <a:stretch>
            <a:fillRect/>
          </a:stretch>
        </p:blipFill>
        <p:spPr bwMode="auto">
          <a:xfrm>
            <a:off x="5093110" y="5567901"/>
            <a:ext cx="405089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9050" y="6519446"/>
            <a:ext cx="563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1"/>
                </a:solidFill>
              </a:rPr>
              <a:t>Board of Trustees Meeting – June 25, 2015</a:t>
            </a:r>
            <a:endParaRPr lang="en-US" sz="1400" i="1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8EF4-B5CF-4F60-B829-007523250C5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80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Custom 23">
      <a:dk1>
        <a:sysClr val="windowText" lastClr="000000"/>
      </a:dk1>
      <a:lt1>
        <a:sysClr val="window" lastClr="FFFFFF"/>
      </a:lt1>
      <a:dk2>
        <a:srgbClr val="FFFFFF"/>
      </a:dk2>
      <a:lt2>
        <a:srgbClr val="E9E5DC"/>
      </a:lt2>
      <a:accent1>
        <a:srgbClr val="742117"/>
      </a:accent1>
      <a:accent2>
        <a:srgbClr val="4D160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34D452C63F3247A23DF096E4AC1B82" ma:contentTypeVersion="1" ma:contentTypeDescription="Create a new document." ma:contentTypeScope="" ma:versionID="ccaa899876f6731a84f68d83aee1946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9746fe128b0ca74698fd9d7c13d39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88DE372-D262-47F7-A317-6316B5262038}"/>
</file>

<file path=customXml/itemProps2.xml><?xml version="1.0" encoding="utf-8"?>
<ds:datastoreItem xmlns:ds="http://schemas.openxmlformats.org/officeDocument/2006/customXml" ds:itemID="{1BC2F4EB-6A24-4E64-9229-10BFAC9AFCE4}"/>
</file>

<file path=customXml/itemProps3.xml><?xml version="1.0" encoding="utf-8"?>
<ds:datastoreItem xmlns:ds="http://schemas.openxmlformats.org/officeDocument/2006/customXml" ds:itemID="{2108D6A9-3821-4DB8-B14A-7DAAA6524373}"/>
</file>

<file path=docProps/app.xml><?xml version="1.0" encoding="utf-8"?>
<Properties xmlns="http://schemas.openxmlformats.org/officeDocument/2006/extended-properties" xmlns:vt="http://schemas.openxmlformats.org/officeDocument/2006/docPropsVTypes">
  <Template>Decatur</Template>
  <TotalTime>8395</TotalTime>
  <Words>1086</Words>
  <Application>Microsoft Office PowerPoint</Application>
  <PresentationFormat>On-screen Show (4:3)</PresentationFormat>
  <Paragraphs>215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Decatur</vt:lpstr>
      <vt:lpstr>Mt. San Jacinto Community College District  Five Year Construction Plan  </vt:lpstr>
      <vt:lpstr>Mt. San Jacinto College District  Five Year Construction Plan </vt:lpstr>
      <vt:lpstr>Five Year Plan </vt:lpstr>
      <vt:lpstr>Mt. San Jacinto College District  Five Year Plan </vt:lpstr>
      <vt:lpstr>Five Year Construction Plan  State Capital Outlay  </vt:lpstr>
      <vt:lpstr>Mt. San Jacinto College District Five Year Construction Plan - As of July 2015</vt:lpstr>
      <vt:lpstr>Mt. San Jacinto College District  Five Year Plan </vt:lpstr>
      <vt:lpstr>Mt. San Jacinto College District  Five Year Plan </vt:lpstr>
      <vt:lpstr>Mt. San Jacinto College District  Five Year Plan </vt:lpstr>
      <vt:lpstr>Mt. San Jacinto College District  Five Year Plan </vt:lpstr>
      <vt:lpstr>Cost Components of Construction </vt:lpstr>
      <vt:lpstr>PowerPoint Presentation</vt:lpstr>
      <vt:lpstr>Mt. San Jacinto College District  JCAF 32</vt:lpstr>
      <vt:lpstr>Mt. San Jacinto College District  Chancellor’s Office Allowable Fees </vt:lpstr>
      <vt:lpstr>Mt. San Jacinto College District  Chancellor’s Office Allowable Fees </vt:lpstr>
      <vt:lpstr>Mt. San Jacinto College District  Chancellor’s Office Allowable Fees </vt:lpstr>
      <vt:lpstr>Mt. San Jacinto Community College  JCAF Cost Guidelines</vt:lpstr>
      <vt:lpstr>PowerPoint Presentation</vt:lpstr>
      <vt:lpstr>Mt. San Jacinto College District  Chancellor’s Office Allowable Fees </vt:lpstr>
      <vt:lpstr>Mt. San Jacinto College District Group II</vt:lpstr>
      <vt:lpstr>Mt. San Jacinto College District  Five Year Plan</vt:lpstr>
    </vt:vector>
  </TitlesOfParts>
  <Company>Mt. San Jacinto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Marrs</dc:creator>
  <cp:lastModifiedBy>Jennifer Marrs</cp:lastModifiedBy>
  <cp:revision>114</cp:revision>
  <cp:lastPrinted>2015-06-25T18:32:19Z</cp:lastPrinted>
  <dcterms:created xsi:type="dcterms:W3CDTF">2014-06-18T14:36:11Z</dcterms:created>
  <dcterms:modified xsi:type="dcterms:W3CDTF">2015-06-25T21:46:53Z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0x0101003C34D452C63F3247A23DF096E4AC1B82</vt:lpwstr>
  </property>
</Properties>
</file>